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0B223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B9C8D6"/>
                </a:solidFill>
                <a:latin typeface="Plus Jakarta Sans"/>
              </a:rPr>
              <a:t>01 / 27</a:t>
            </a:r>
          </a:p>
        </p:txBody>
      </p:sp>
      <p:sp>
        <p:nvSpPr>
          <p:cNvPr id="6" name="Rectangle 5"/>
          <p:cNvSpPr/>
          <p:nvPr/>
        </p:nvSpPr>
        <p:spPr>
          <a:xfrm>
            <a:off x="5684367" y="1572768"/>
            <a:ext cx="822960" cy="30480"/>
          </a:xfrm>
          <a:prstGeom prst="rect">
            <a:avLst/>
          </a:prstGeom>
          <a:solidFill>
            <a:srgbClr val="C9A22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0" y="1828800"/>
            <a:ext cx="12191695" cy="914400"/>
          </a:xfrm>
          <a:prstGeom prst="rect">
            <a:avLst/>
          </a:prstGeom>
          <a:noFill/>
        </p:spPr>
        <p:txBody>
          <a:bodyPr wrap="square" anchor="t" lIns="0" rIns="0" tIns="0" bIns="0">
            <a:spAutoFit/>
          </a:bodyPr>
          <a:lstStyle/>
          <a:p>
            <a:pPr algn="ctr"/>
            <a:r>
              <a:rPr sz="4000" b="1" i="0" spc="300">
                <a:solidFill>
                  <a:srgbClr val="F9F7F2"/>
                </a:solidFill>
                <a:latin typeface="Plus Jakarta Sans"/>
              </a:rPr>
              <a:t>PARTAI RAKYAT INDONESIA</a:t>
            </a:r>
          </a:p>
        </p:txBody>
      </p:sp>
      <p:sp>
        <p:nvSpPr>
          <p:cNvPr id="8" name="TextBox 7"/>
          <p:cNvSpPr txBox="1"/>
          <p:nvPr/>
        </p:nvSpPr>
        <p:spPr>
          <a:xfrm>
            <a:off x="0" y="2615184"/>
            <a:ext cx="12191695" cy="365760"/>
          </a:xfrm>
          <a:prstGeom prst="rect">
            <a:avLst/>
          </a:prstGeom>
          <a:noFill/>
        </p:spPr>
        <p:txBody>
          <a:bodyPr wrap="square" anchor="t" lIns="0" rIns="0" tIns="0" bIns="0">
            <a:spAutoFit/>
          </a:bodyPr>
          <a:lstStyle/>
          <a:p>
            <a:pPr algn="ctr"/>
            <a:r>
              <a:rPr sz="1300" b="1" i="0" spc="220">
                <a:solidFill>
                  <a:srgbClr val="F9F7F2"/>
                </a:solidFill>
                <a:latin typeface="Plus Jakarta Sans"/>
              </a:rPr>
              <a:t>PERSATUAN KRISTIANI RAKYAT INDONESIA</a:t>
            </a:r>
          </a:p>
        </p:txBody>
      </p:sp>
      <p:sp>
        <p:nvSpPr>
          <p:cNvPr id="9" name="TextBox 8"/>
          <p:cNvSpPr txBox="1"/>
          <p:nvPr/>
        </p:nvSpPr>
        <p:spPr>
          <a:xfrm>
            <a:off x="0" y="3090672"/>
            <a:ext cx="12191695" cy="365760"/>
          </a:xfrm>
          <a:prstGeom prst="rect">
            <a:avLst/>
          </a:prstGeom>
          <a:noFill/>
        </p:spPr>
        <p:txBody>
          <a:bodyPr wrap="square" anchor="t" lIns="0" rIns="0" tIns="0" bIns="0">
            <a:spAutoFit/>
          </a:bodyPr>
          <a:lstStyle/>
          <a:p>
            <a:pPr algn="ctr"/>
            <a:r>
              <a:rPr sz="1400" b="1" i="0" spc="300">
                <a:solidFill>
                  <a:srgbClr val="C9A227"/>
                </a:solidFill>
                <a:latin typeface="Plus Jakarta Sans"/>
              </a:rPr>
              <a:t>AIR AMBULANCE &amp; FLYING HOSPITAL</a:t>
            </a:r>
          </a:p>
        </p:txBody>
      </p:sp>
      <p:sp>
        <p:nvSpPr>
          <p:cNvPr id="10" name="TextBox 9"/>
          <p:cNvSpPr txBox="1"/>
          <p:nvPr/>
        </p:nvSpPr>
        <p:spPr>
          <a:xfrm>
            <a:off x="0" y="3703320"/>
            <a:ext cx="12191695" cy="457200"/>
          </a:xfrm>
          <a:prstGeom prst="rect">
            <a:avLst/>
          </a:prstGeom>
          <a:noFill/>
        </p:spPr>
        <p:txBody>
          <a:bodyPr wrap="square" anchor="t" lIns="0" rIns="0" tIns="0" bIns="0">
            <a:spAutoFit/>
          </a:bodyPr>
          <a:lstStyle/>
          <a:p>
            <a:pPr algn="ctr"/>
            <a:r>
              <a:rPr sz="1800" b="0" i="1">
                <a:solidFill>
                  <a:srgbClr val="B9C8D6"/>
                </a:solidFill>
                <a:latin typeface="Georgia"/>
              </a:rPr>
              <a:t>Bringing Critical Care to Every Island.</a:t>
            </a:r>
          </a:p>
        </p:txBody>
      </p:sp>
      <p:sp>
        <p:nvSpPr>
          <p:cNvPr id="11" name="Rectangle 10"/>
          <p:cNvSpPr/>
          <p:nvPr/>
        </p:nvSpPr>
        <p:spPr>
          <a:xfrm>
            <a:off x="5139385" y="6295644"/>
            <a:ext cx="82296" cy="82296"/>
          </a:xfrm>
          <a:prstGeom prst="rect">
            <a:avLst/>
          </a:prstGeom>
          <a:solidFill>
            <a:srgbClr val="C9A22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294833" y="6263640"/>
            <a:ext cx="5943600" cy="228600"/>
          </a:xfrm>
          <a:prstGeom prst="rect">
            <a:avLst/>
          </a:prstGeom>
          <a:noFill/>
        </p:spPr>
        <p:txBody>
          <a:bodyPr wrap="square" anchor="t" lIns="0" rIns="0" tIns="0" bIns="0">
            <a:spAutoFit/>
          </a:bodyPr>
          <a:lstStyle/>
          <a:p>
            <a:pPr algn="l"/>
            <a:r>
              <a:rPr sz="900" b="1" i="0" spc="80">
                <a:solidFill>
                  <a:srgbClr val="B9C8D6"/>
                </a:solidFill>
                <a:latin typeface="Plus Jakarta Sans"/>
              </a:rPr>
              <a:t>STRATEGIC CONCEPT · AUGUST 2026</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FFD9D2"/>
                </a:solidFill>
                <a:latin typeface="Plus Jakarta Sans"/>
              </a:rPr>
              <a:t>10 / 27</a:t>
            </a:r>
          </a:p>
        </p:txBody>
      </p:sp>
      <p:sp>
        <p:nvSpPr>
          <p:cNvPr id="6" name="TextBox 5"/>
          <p:cNvSpPr txBox="1"/>
          <p:nvPr/>
        </p:nvSpPr>
        <p:spPr>
          <a:xfrm>
            <a:off x="822960" y="1417320"/>
            <a:ext cx="9692640" cy="274320"/>
          </a:xfrm>
          <a:prstGeom prst="rect">
            <a:avLst/>
          </a:prstGeom>
          <a:noFill/>
        </p:spPr>
        <p:txBody>
          <a:bodyPr wrap="square" anchor="t" lIns="0" rIns="0" tIns="0" bIns="0">
            <a:spAutoFit/>
          </a:bodyPr>
          <a:lstStyle/>
          <a:p>
            <a:pPr algn="l"/>
            <a:r>
              <a:rPr sz="1100" b="1" i="0" spc="140">
                <a:solidFill>
                  <a:srgbClr val="C9A227"/>
                </a:solidFill>
                <a:latin typeface="Plus Jakarta Sans"/>
              </a:rPr>
              <a:t>FLYING HOSPITAL PHILOSOPHY</a:t>
            </a:r>
          </a:p>
        </p:txBody>
      </p:sp>
      <p:sp>
        <p:nvSpPr>
          <p:cNvPr id="7" name="TextBox 6"/>
          <p:cNvSpPr txBox="1"/>
          <p:nvPr/>
        </p:nvSpPr>
        <p:spPr>
          <a:xfrm>
            <a:off x="822960" y="1783080"/>
            <a:ext cx="9692640" cy="1737360"/>
          </a:xfrm>
          <a:prstGeom prst="rect">
            <a:avLst/>
          </a:prstGeom>
          <a:noFill/>
        </p:spPr>
        <p:txBody>
          <a:bodyPr wrap="square" anchor="t" lIns="0" rIns="0" tIns="0" bIns="0">
            <a:spAutoFit/>
          </a:bodyPr>
          <a:lstStyle/>
          <a:p>
            <a:pPr algn="l">
              <a:lnSpc>
                <a:spcPct val="105000"/>
              </a:lnSpc>
            </a:pPr>
            <a:r>
              <a:rPr sz="3600" b="1" i="0">
                <a:solidFill>
                  <a:srgbClr val="F9F7F2"/>
                </a:solidFill>
                <a:latin typeface="Plus Jakarta Sans"/>
              </a:rPr>
              <a:t>Sometimes the hospital must fly to the patient.</a:t>
            </a:r>
          </a:p>
        </p:txBody>
      </p:sp>
      <p:sp>
        <p:nvSpPr>
          <p:cNvPr id="8" name="TextBox 7"/>
          <p:cNvSpPr txBox="1"/>
          <p:nvPr/>
        </p:nvSpPr>
        <p:spPr>
          <a:xfrm>
            <a:off x="822960" y="3611880"/>
            <a:ext cx="9692640" cy="1005840"/>
          </a:xfrm>
          <a:prstGeom prst="rect">
            <a:avLst/>
          </a:prstGeom>
          <a:noFill/>
        </p:spPr>
        <p:txBody>
          <a:bodyPr wrap="square" anchor="t" lIns="0" rIns="0" tIns="0" bIns="0">
            <a:spAutoFit/>
          </a:bodyPr>
          <a:lstStyle/>
          <a:p>
            <a:pPr algn="l">
              <a:lnSpc>
                <a:spcPct val="120000"/>
              </a:lnSpc>
            </a:pPr>
            <a:r>
              <a:rPr sz="1700" b="0" i="1">
                <a:solidFill>
                  <a:srgbClr val="FFD9D2"/>
                </a:solidFill>
                <a:latin typeface="Georgia"/>
              </a:rPr>
              <a:t>Specialist team → remote community → diagnosis → stabilization → referral decision.</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F9F7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w="6350">
            <a:solidFill>
              <a:srgbClr val="D9D3C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51667A"/>
                </a:solidFill>
                <a:latin typeface="Plus Jakarta Sans"/>
              </a:rPr>
              <a:t>11 / 27</a:t>
            </a:r>
          </a:p>
        </p:txBody>
      </p:sp>
      <p:sp>
        <p:nvSpPr>
          <p:cNvPr id="6" name="TextBox 5"/>
          <p:cNvSpPr txBox="1"/>
          <p:nvPr/>
        </p:nvSpPr>
        <p:spPr>
          <a:xfrm>
            <a:off x="822960" y="1417320"/>
            <a:ext cx="5577840" cy="274320"/>
          </a:xfrm>
          <a:prstGeom prst="rect">
            <a:avLst/>
          </a:prstGeom>
          <a:noFill/>
        </p:spPr>
        <p:txBody>
          <a:bodyPr wrap="square" anchor="t" lIns="0" rIns="0" tIns="0" bIns="0">
            <a:spAutoFit/>
          </a:bodyPr>
          <a:lstStyle/>
          <a:p>
            <a:pPr algn="l"/>
            <a:r>
              <a:rPr sz="1100" b="1" i="0" spc="140">
                <a:solidFill>
                  <a:srgbClr val="C9A227"/>
                </a:solidFill>
                <a:latin typeface="Plus Jakarta Sans"/>
              </a:rPr>
              <a:t>MEDICAL COMMAND</a:t>
            </a:r>
          </a:p>
        </p:txBody>
      </p:sp>
      <p:sp>
        <p:nvSpPr>
          <p:cNvPr id="7" name="TextBox 6"/>
          <p:cNvSpPr txBox="1"/>
          <p:nvPr/>
        </p:nvSpPr>
        <p:spPr>
          <a:xfrm>
            <a:off x="822960" y="1783080"/>
            <a:ext cx="5577840" cy="1737360"/>
          </a:xfrm>
          <a:prstGeom prst="rect">
            <a:avLst/>
          </a:prstGeom>
          <a:noFill/>
        </p:spPr>
        <p:txBody>
          <a:bodyPr wrap="square" anchor="t" lIns="0" rIns="0" tIns="0" bIns="0">
            <a:spAutoFit/>
          </a:bodyPr>
          <a:lstStyle/>
          <a:p>
            <a:pPr algn="l">
              <a:lnSpc>
                <a:spcPct val="105000"/>
              </a:lnSpc>
            </a:pPr>
            <a:r>
              <a:rPr sz="3200" b="1" i="0">
                <a:solidFill>
                  <a:srgbClr val="101E2C"/>
                </a:solidFill>
                <a:latin typeface="Plus Jakarta Sans"/>
              </a:rPr>
              <a:t>Every launch begins with clinical and aviation gates.</a:t>
            </a:r>
          </a:p>
        </p:txBody>
      </p:sp>
      <p:sp>
        <p:nvSpPr>
          <p:cNvPr id="8" name="TextBox 7"/>
          <p:cNvSpPr txBox="1"/>
          <p:nvPr/>
        </p:nvSpPr>
        <p:spPr>
          <a:xfrm>
            <a:off x="822960" y="3794760"/>
            <a:ext cx="5577840" cy="1005840"/>
          </a:xfrm>
          <a:prstGeom prst="rect">
            <a:avLst/>
          </a:prstGeom>
          <a:noFill/>
        </p:spPr>
        <p:txBody>
          <a:bodyPr wrap="square" anchor="t" lIns="0" rIns="0" tIns="0" bIns="0">
            <a:spAutoFit/>
          </a:bodyPr>
          <a:lstStyle/>
          <a:p>
            <a:pPr algn="l">
              <a:lnSpc>
                <a:spcPct val="120000"/>
              </a:lnSpc>
            </a:pPr>
            <a:r>
              <a:rPr sz="1700" b="0" i="1">
                <a:solidFill>
                  <a:srgbClr val="51667A"/>
                </a:solidFill>
                <a:latin typeface="Georgia"/>
              </a:rPr>
              <a:t>Triage, aircraft selection, weather, crew, landing site and destination readiness.</a:t>
            </a:r>
          </a:p>
        </p:txBody>
      </p:sp>
      <p:sp>
        <p:nvSpPr>
          <p:cNvPr id="9" name="Rectangle 8"/>
          <p:cNvSpPr/>
          <p:nvPr/>
        </p:nvSpPr>
        <p:spPr>
          <a:xfrm>
            <a:off x="6633972" y="1559052"/>
            <a:ext cx="4928616" cy="2809800"/>
          </a:xfrm>
          <a:prstGeom prst="rect">
            <a:avLst/>
          </a:prstGeom>
          <a:noFill/>
          <a:ln w="12700">
            <a:solidFill>
              <a:srgbClr val="C9A22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erisai-command-center.png"/>
          <p:cNvPicPr>
            <a:picLocks noChangeAspect="1"/>
          </p:cNvPicPr>
          <p:nvPr/>
        </p:nvPicPr>
        <p:blipFill>
          <a:blip r:embed="rId2"/>
          <a:stretch>
            <a:fillRect/>
          </a:stretch>
        </p:blipFill>
        <p:spPr>
          <a:xfrm>
            <a:off x="6675120" y="1600200"/>
            <a:ext cx="4846320" cy="2727504"/>
          </a:xfrm>
          <a:prstGeom prst="rect">
            <a:avLst/>
          </a:prstGeom>
        </p:spPr>
      </p:pic>
      <p:sp>
        <p:nvSpPr>
          <p:cNvPr id="11" name="Rectangle 10"/>
          <p:cNvSpPr/>
          <p:nvPr/>
        </p:nvSpPr>
        <p:spPr>
          <a:xfrm>
            <a:off x="822960" y="5074920"/>
            <a:ext cx="2484882" cy="658368"/>
          </a:xfrm>
          <a:prstGeom prst="rect">
            <a:avLst/>
          </a:prstGeom>
          <a:noFill/>
          <a:ln w="9525">
            <a:solidFill>
              <a:srgbClr val="51667A"/>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tIns="36576" bIns="36576"/>
          <a:lstStyle/>
          <a:p>
            <a:pPr algn="l"/>
            <a:r>
              <a:rPr sz="1000" b="1">
                <a:solidFill>
                  <a:srgbClr val="C9A227"/>
                </a:solidFill>
                <a:latin typeface="Plus Jakarta Sans"/>
              </a:rPr>
              <a:t>01  </a:t>
            </a:r>
            <a:r>
              <a:rPr sz="1100" b="1">
                <a:solidFill>
                  <a:srgbClr val="101E2C"/>
                </a:solidFill>
                <a:latin typeface="Plus Jakarta Sans"/>
              </a:rPr>
              <a:t>Medical control</a:t>
            </a:r>
          </a:p>
        </p:txBody>
      </p:sp>
      <p:sp>
        <p:nvSpPr>
          <p:cNvPr id="12" name="Rectangle 11"/>
          <p:cNvSpPr/>
          <p:nvPr/>
        </p:nvSpPr>
        <p:spPr>
          <a:xfrm>
            <a:off x="3509010" y="5074920"/>
            <a:ext cx="2484882" cy="658368"/>
          </a:xfrm>
          <a:prstGeom prst="rect">
            <a:avLst/>
          </a:prstGeom>
          <a:noFill/>
          <a:ln w="9525">
            <a:solidFill>
              <a:srgbClr val="51667A"/>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tIns="36576" bIns="36576"/>
          <a:lstStyle/>
          <a:p>
            <a:pPr algn="l"/>
            <a:r>
              <a:rPr sz="1000" b="1">
                <a:solidFill>
                  <a:srgbClr val="C9A227"/>
                </a:solidFill>
                <a:latin typeface="Plus Jakarta Sans"/>
              </a:rPr>
              <a:t>02  </a:t>
            </a:r>
            <a:r>
              <a:rPr sz="1100" b="1">
                <a:solidFill>
                  <a:srgbClr val="101E2C"/>
                </a:solidFill>
                <a:latin typeface="Plus Jakarta Sans"/>
              </a:rPr>
              <a:t>Flight operations</a:t>
            </a:r>
          </a:p>
        </p:txBody>
      </p:sp>
      <p:sp>
        <p:nvSpPr>
          <p:cNvPr id="13" name="Rectangle 12"/>
          <p:cNvSpPr/>
          <p:nvPr/>
        </p:nvSpPr>
        <p:spPr>
          <a:xfrm>
            <a:off x="6195060" y="5074920"/>
            <a:ext cx="2484882" cy="658368"/>
          </a:xfrm>
          <a:prstGeom prst="rect">
            <a:avLst/>
          </a:prstGeom>
          <a:noFill/>
          <a:ln w="9525">
            <a:solidFill>
              <a:srgbClr val="51667A"/>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tIns="36576" bIns="36576"/>
          <a:lstStyle/>
          <a:p>
            <a:pPr algn="l"/>
            <a:r>
              <a:rPr sz="1000" b="1">
                <a:solidFill>
                  <a:srgbClr val="C9A227"/>
                </a:solidFill>
                <a:latin typeface="Plus Jakarta Sans"/>
              </a:rPr>
              <a:t>03  </a:t>
            </a:r>
            <a:r>
              <a:rPr sz="1100" b="1">
                <a:solidFill>
                  <a:srgbClr val="101E2C"/>
                </a:solidFill>
                <a:latin typeface="Plus Jakarta Sans"/>
              </a:rPr>
              <a:t>Network intelligence</a:t>
            </a:r>
          </a:p>
        </p:txBody>
      </p:sp>
      <p:sp>
        <p:nvSpPr>
          <p:cNvPr id="14" name="Rectangle 13"/>
          <p:cNvSpPr/>
          <p:nvPr/>
        </p:nvSpPr>
        <p:spPr>
          <a:xfrm>
            <a:off x="8881110" y="5074920"/>
            <a:ext cx="2484882" cy="658368"/>
          </a:xfrm>
          <a:prstGeom prst="rect">
            <a:avLst/>
          </a:prstGeom>
          <a:noFill/>
          <a:ln w="9525">
            <a:solidFill>
              <a:srgbClr val="51667A"/>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tIns="36576" bIns="36576"/>
          <a:lstStyle/>
          <a:p>
            <a:pPr algn="l"/>
            <a:r>
              <a:rPr sz="1000" b="1">
                <a:solidFill>
                  <a:srgbClr val="C9A227"/>
                </a:solidFill>
                <a:latin typeface="Plus Jakarta Sans"/>
              </a:rPr>
              <a:t>04  </a:t>
            </a:r>
            <a:r>
              <a:rPr sz="1100" b="1">
                <a:solidFill>
                  <a:srgbClr val="101E2C"/>
                </a:solidFill>
                <a:latin typeface="Plus Jakarta Sans"/>
              </a:rPr>
              <a:t>Human authority</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0B223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B9C8D6"/>
                </a:solidFill>
                <a:latin typeface="Plus Jakarta Sans"/>
              </a:rPr>
              <a:t>12 / 27</a:t>
            </a:r>
          </a:p>
        </p:txBody>
      </p:sp>
      <p:sp>
        <p:nvSpPr>
          <p:cNvPr id="6" name="TextBox 5"/>
          <p:cNvSpPr txBox="1"/>
          <p:nvPr/>
        </p:nvSpPr>
        <p:spPr>
          <a:xfrm>
            <a:off x="822960" y="1417320"/>
            <a:ext cx="9692640" cy="274320"/>
          </a:xfrm>
          <a:prstGeom prst="rect">
            <a:avLst/>
          </a:prstGeom>
          <a:noFill/>
        </p:spPr>
        <p:txBody>
          <a:bodyPr wrap="square" anchor="t" lIns="0" rIns="0" tIns="0" bIns="0">
            <a:spAutoFit/>
          </a:bodyPr>
          <a:lstStyle/>
          <a:p>
            <a:pPr algn="l"/>
            <a:r>
              <a:rPr sz="1100" b="1" i="0" spc="140">
                <a:solidFill>
                  <a:srgbClr val="C9A227"/>
                </a:solidFill>
                <a:latin typeface="Plus Jakarta Sans"/>
              </a:rPr>
              <a:t>NATIONAL NETWORK</a:t>
            </a:r>
          </a:p>
        </p:txBody>
      </p:sp>
      <p:sp>
        <p:nvSpPr>
          <p:cNvPr id="7" name="TextBox 6"/>
          <p:cNvSpPr txBox="1"/>
          <p:nvPr/>
        </p:nvSpPr>
        <p:spPr>
          <a:xfrm>
            <a:off x="822960" y="1783080"/>
            <a:ext cx="9692640" cy="1737360"/>
          </a:xfrm>
          <a:prstGeom prst="rect">
            <a:avLst/>
          </a:prstGeom>
          <a:noFill/>
        </p:spPr>
        <p:txBody>
          <a:bodyPr wrap="square" anchor="t" lIns="0" rIns="0" tIns="0" bIns="0">
            <a:spAutoFit/>
          </a:bodyPr>
          <a:lstStyle/>
          <a:p>
            <a:pPr algn="l">
              <a:lnSpc>
                <a:spcPct val="105000"/>
              </a:lnSpc>
            </a:pPr>
            <a:r>
              <a:rPr sz="3600" b="1" i="0">
                <a:solidFill>
                  <a:srgbClr val="F9F7F2"/>
                </a:solidFill>
                <a:latin typeface="Plus Jakarta Sans"/>
              </a:rPr>
              <a:t>National reach. Regional readiness. Local access.</a:t>
            </a:r>
          </a:p>
        </p:txBody>
      </p:sp>
      <p:sp>
        <p:nvSpPr>
          <p:cNvPr id="8" name="TextBox 7"/>
          <p:cNvSpPr txBox="1"/>
          <p:nvPr/>
        </p:nvSpPr>
        <p:spPr>
          <a:xfrm>
            <a:off x="822960" y="3611880"/>
            <a:ext cx="9692640" cy="1005840"/>
          </a:xfrm>
          <a:prstGeom prst="rect">
            <a:avLst/>
          </a:prstGeom>
          <a:noFill/>
        </p:spPr>
        <p:txBody>
          <a:bodyPr wrap="square" anchor="t" lIns="0" rIns="0" tIns="0" bIns="0">
            <a:spAutoFit/>
          </a:bodyPr>
          <a:lstStyle/>
          <a:p>
            <a:pPr algn="l">
              <a:lnSpc>
                <a:spcPct val="120000"/>
              </a:lnSpc>
            </a:pPr>
            <a:r>
              <a:rPr sz="1700" b="0" i="1">
                <a:solidFill>
                  <a:srgbClr val="B9C8D6"/>
                </a:solidFill>
                <a:latin typeface="Georgia"/>
              </a:rPr>
              <a:t>Tertiary centres connect through hubs to local response and remote communities.</a:t>
            </a:r>
          </a:p>
        </p:txBody>
      </p:sp>
      <p:sp>
        <p:nvSpPr>
          <p:cNvPr id="9" name="Rectangle 8"/>
          <p:cNvSpPr/>
          <p:nvPr/>
        </p:nvSpPr>
        <p:spPr>
          <a:xfrm>
            <a:off x="822960" y="6295644"/>
            <a:ext cx="82296" cy="82296"/>
          </a:xfrm>
          <a:prstGeom prst="rect">
            <a:avLst/>
          </a:prstGeom>
          <a:solidFill>
            <a:srgbClr val="C9A22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78408" y="6263640"/>
            <a:ext cx="9601200" cy="228600"/>
          </a:xfrm>
          <a:prstGeom prst="rect">
            <a:avLst/>
          </a:prstGeom>
          <a:noFill/>
        </p:spPr>
        <p:txBody>
          <a:bodyPr wrap="square" anchor="t" lIns="0" rIns="0" tIns="0" bIns="0">
            <a:spAutoFit/>
          </a:bodyPr>
          <a:lstStyle/>
          <a:p>
            <a:pPr algn="l"/>
            <a:r>
              <a:rPr sz="900" b="1" i="0" spc="80">
                <a:solidFill>
                  <a:srgbClr val="B9C8D6"/>
                </a:solidFill>
                <a:latin typeface="Plus Jakarta Sans"/>
              </a:rPr>
              <a:t>ALL HUBS SHOWN ARE PROPOSED PLANNING LOCATIONS</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F9F7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w="6350">
            <a:solidFill>
              <a:srgbClr val="D9D3C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51667A"/>
                </a:solidFill>
                <a:latin typeface="Plus Jakarta Sans"/>
              </a:rPr>
              <a:t>13 / 27</a:t>
            </a:r>
          </a:p>
        </p:txBody>
      </p:sp>
      <p:sp>
        <p:nvSpPr>
          <p:cNvPr id="6" name="TextBox 5"/>
          <p:cNvSpPr txBox="1"/>
          <p:nvPr/>
        </p:nvSpPr>
        <p:spPr>
          <a:xfrm>
            <a:off x="822960" y="1417320"/>
            <a:ext cx="9692640" cy="274320"/>
          </a:xfrm>
          <a:prstGeom prst="rect">
            <a:avLst/>
          </a:prstGeom>
          <a:noFill/>
        </p:spPr>
        <p:txBody>
          <a:bodyPr wrap="square" anchor="t" lIns="0" rIns="0" tIns="0" bIns="0">
            <a:spAutoFit/>
          </a:bodyPr>
          <a:lstStyle/>
          <a:p>
            <a:pPr algn="l"/>
            <a:r>
              <a:rPr sz="1100" b="1" i="0" spc="140">
                <a:solidFill>
                  <a:srgbClr val="C9A227"/>
                </a:solidFill>
                <a:latin typeface="Plus Jakarta Sans"/>
              </a:rPr>
              <a:t>URBAN USE CASE</a:t>
            </a:r>
          </a:p>
        </p:txBody>
      </p:sp>
      <p:sp>
        <p:nvSpPr>
          <p:cNvPr id="7" name="TextBox 6"/>
          <p:cNvSpPr txBox="1"/>
          <p:nvPr/>
        </p:nvSpPr>
        <p:spPr>
          <a:xfrm>
            <a:off x="822960" y="1783080"/>
            <a:ext cx="9692640" cy="1737360"/>
          </a:xfrm>
          <a:prstGeom prst="rect">
            <a:avLst/>
          </a:prstGeom>
          <a:noFill/>
        </p:spPr>
        <p:txBody>
          <a:bodyPr wrap="square" anchor="t" lIns="0" rIns="0" tIns="0" bIns="0">
            <a:spAutoFit/>
          </a:bodyPr>
          <a:lstStyle/>
          <a:p>
            <a:pPr algn="l">
              <a:lnSpc>
                <a:spcPct val="105000"/>
              </a:lnSpc>
            </a:pPr>
            <a:r>
              <a:rPr sz="3600" b="1" i="0">
                <a:solidFill>
                  <a:srgbClr val="101E2C"/>
                </a:solidFill>
                <a:latin typeface="Plus Jakarta Sans"/>
              </a:rPr>
              <a:t>When road proximity does not mean timely access.</a:t>
            </a:r>
          </a:p>
        </p:txBody>
      </p:sp>
      <p:sp>
        <p:nvSpPr>
          <p:cNvPr id="8" name="TextBox 7"/>
          <p:cNvSpPr txBox="1"/>
          <p:nvPr/>
        </p:nvSpPr>
        <p:spPr>
          <a:xfrm>
            <a:off x="822960" y="3611880"/>
            <a:ext cx="9692640" cy="1005840"/>
          </a:xfrm>
          <a:prstGeom prst="rect">
            <a:avLst/>
          </a:prstGeom>
          <a:noFill/>
        </p:spPr>
        <p:txBody>
          <a:bodyPr wrap="square" anchor="t" lIns="0" rIns="0" tIns="0" bIns="0">
            <a:spAutoFit/>
          </a:bodyPr>
          <a:lstStyle/>
          <a:p>
            <a:pPr algn="l">
              <a:lnSpc>
                <a:spcPct val="120000"/>
              </a:lnSpc>
            </a:pPr>
            <a:r>
              <a:rPr sz="1700" b="0" i="1">
                <a:solidFill>
                  <a:srgbClr val="51667A"/>
                </a:solidFill>
                <a:latin typeface="Georgia"/>
              </a:rPr>
              <a:t>Compare ground and air only with explicit route, speed, preparation and handling assumptions.</a:t>
            </a:r>
          </a:p>
        </p:txBody>
      </p:sp>
      <p:sp>
        <p:nvSpPr>
          <p:cNvPr id="9" name="Rectangle 8"/>
          <p:cNvSpPr/>
          <p:nvPr/>
        </p:nvSpPr>
        <p:spPr>
          <a:xfrm>
            <a:off x="822960" y="6295644"/>
            <a:ext cx="82296" cy="82296"/>
          </a:xfrm>
          <a:prstGeom prst="rect">
            <a:avLst/>
          </a:prstGeom>
          <a:solidFill>
            <a:srgbClr val="C9A22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78408" y="6263640"/>
            <a:ext cx="9601200" cy="228600"/>
          </a:xfrm>
          <a:prstGeom prst="rect">
            <a:avLst/>
          </a:prstGeom>
          <a:noFill/>
        </p:spPr>
        <p:txBody>
          <a:bodyPr wrap="square" anchor="t" lIns="0" rIns="0" tIns="0" bIns="0">
            <a:spAutoFit/>
          </a:bodyPr>
          <a:lstStyle/>
          <a:p>
            <a:pPr algn="l"/>
            <a:r>
              <a:rPr sz="900" b="1" i="0" spc="80">
                <a:solidFill>
                  <a:srgbClr val="51667A"/>
                </a:solidFill>
                <a:latin typeface="Plus Jakarta Sans"/>
              </a:rPr>
              <a:t>ILLUSTRATIVE SCENARIO</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FFD9D2"/>
                </a:solidFill>
                <a:latin typeface="Plus Jakarta Sans"/>
              </a:rPr>
              <a:t>14 / 27</a:t>
            </a:r>
          </a:p>
        </p:txBody>
      </p:sp>
      <p:sp>
        <p:nvSpPr>
          <p:cNvPr id="6" name="TextBox 5"/>
          <p:cNvSpPr txBox="1"/>
          <p:nvPr/>
        </p:nvSpPr>
        <p:spPr>
          <a:xfrm>
            <a:off x="822960" y="1417320"/>
            <a:ext cx="9692640" cy="274320"/>
          </a:xfrm>
          <a:prstGeom prst="rect">
            <a:avLst/>
          </a:prstGeom>
          <a:noFill/>
        </p:spPr>
        <p:txBody>
          <a:bodyPr wrap="square" anchor="t" lIns="0" rIns="0" tIns="0" bIns="0">
            <a:spAutoFit/>
          </a:bodyPr>
          <a:lstStyle/>
          <a:p>
            <a:pPr algn="l"/>
            <a:r>
              <a:rPr sz="1100" b="1" i="0" spc="140">
                <a:solidFill>
                  <a:srgbClr val="C9A227"/>
                </a:solidFill>
                <a:latin typeface="Plus Jakarta Sans"/>
              </a:rPr>
              <a:t>REMOTE ISLAND USE CASE</a:t>
            </a:r>
          </a:p>
        </p:txBody>
      </p:sp>
      <p:sp>
        <p:nvSpPr>
          <p:cNvPr id="7" name="TextBox 6"/>
          <p:cNvSpPr txBox="1"/>
          <p:nvPr/>
        </p:nvSpPr>
        <p:spPr>
          <a:xfrm>
            <a:off x="822960" y="1783080"/>
            <a:ext cx="9692640" cy="1737360"/>
          </a:xfrm>
          <a:prstGeom prst="rect">
            <a:avLst/>
          </a:prstGeom>
          <a:noFill/>
        </p:spPr>
        <p:txBody>
          <a:bodyPr wrap="square" anchor="t" lIns="0" rIns="0" tIns="0" bIns="0">
            <a:spAutoFit/>
          </a:bodyPr>
          <a:lstStyle/>
          <a:p>
            <a:pPr algn="l">
              <a:lnSpc>
                <a:spcPct val="105000"/>
              </a:lnSpc>
            </a:pPr>
            <a:r>
              <a:rPr sz="3600" b="1" i="0">
                <a:solidFill>
                  <a:srgbClr val="F9F7F2"/>
                </a:solidFill>
                <a:latin typeface="Plus Jakarta Sans"/>
              </a:rPr>
              <a:t>Bring specialist capability closer.</a:t>
            </a:r>
          </a:p>
        </p:txBody>
      </p:sp>
      <p:sp>
        <p:nvSpPr>
          <p:cNvPr id="8" name="TextBox 7"/>
          <p:cNvSpPr txBox="1"/>
          <p:nvPr/>
        </p:nvSpPr>
        <p:spPr>
          <a:xfrm>
            <a:off x="822960" y="3611880"/>
            <a:ext cx="9692640" cy="1005840"/>
          </a:xfrm>
          <a:prstGeom prst="rect">
            <a:avLst/>
          </a:prstGeom>
          <a:noFill/>
        </p:spPr>
        <p:txBody>
          <a:bodyPr wrap="square" anchor="t" lIns="0" rIns="0" tIns="0" bIns="0">
            <a:spAutoFit/>
          </a:bodyPr>
          <a:lstStyle/>
          <a:p>
            <a:pPr algn="l">
              <a:lnSpc>
                <a:spcPct val="120000"/>
              </a:lnSpc>
            </a:pPr>
            <a:r>
              <a:rPr sz="1700" b="0" i="1">
                <a:solidFill>
                  <a:srgbClr val="FFD9D2"/>
                </a:solidFill>
                <a:latin typeface="Georgia"/>
              </a:rPr>
              <a:t>Community clinician → command → flying doctor → telemedicine → transfer if required.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0B223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B9C8D6"/>
                </a:solidFill>
                <a:latin typeface="Plus Jakarta Sans"/>
              </a:rPr>
              <a:t>15 / 27</a:t>
            </a:r>
          </a:p>
        </p:txBody>
      </p:sp>
      <p:sp>
        <p:nvSpPr>
          <p:cNvPr id="6" name="TextBox 5"/>
          <p:cNvSpPr txBox="1"/>
          <p:nvPr/>
        </p:nvSpPr>
        <p:spPr>
          <a:xfrm>
            <a:off x="822960" y="1417320"/>
            <a:ext cx="9692640" cy="274320"/>
          </a:xfrm>
          <a:prstGeom prst="rect">
            <a:avLst/>
          </a:prstGeom>
          <a:noFill/>
        </p:spPr>
        <p:txBody>
          <a:bodyPr wrap="square" anchor="t" lIns="0" rIns="0" tIns="0" bIns="0">
            <a:spAutoFit/>
          </a:bodyPr>
          <a:lstStyle/>
          <a:p>
            <a:pPr algn="l"/>
            <a:r>
              <a:rPr sz="1100" b="1" i="0" spc="140">
                <a:solidFill>
                  <a:srgbClr val="C9A227"/>
                </a:solidFill>
                <a:latin typeface="Plus Jakarta Sans"/>
              </a:rPr>
              <a:t>DISASTER RESPONSE</a:t>
            </a:r>
          </a:p>
        </p:txBody>
      </p:sp>
      <p:sp>
        <p:nvSpPr>
          <p:cNvPr id="7" name="TextBox 6"/>
          <p:cNvSpPr txBox="1"/>
          <p:nvPr/>
        </p:nvSpPr>
        <p:spPr>
          <a:xfrm>
            <a:off x="822960" y="1783080"/>
            <a:ext cx="9692640" cy="1737360"/>
          </a:xfrm>
          <a:prstGeom prst="rect">
            <a:avLst/>
          </a:prstGeom>
          <a:noFill/>
        </p:spPr>
        <p:txBody>
          <a:bodyPr wrap="square" anchor="t" lIns="0" rIns="0" tIns="0" bIns="0">
            <a:spAutoFit/>
          </a:bodyPr>
          <a:lstStyle/>
          <a:p>
            <a:pPr algn="l">
              <a:lnSpc>
                <a:spcPct val="105000"/>
              </a:lnSpc>
            </a:pPr>
            <a:r>
              <a:rPr sz="3200" b="1" i="0">
                <a:solidFill>
                  <a:srgbClr val="F9F7F2"/>
                </a:solidFill>
                <a:latin typeface="Plus Jakarta Sans"/>
              </a:rPr>
              <a:t>Move people, supplies, diagnostics and communications.</a:t>
            </a:r>
          </a:p>
        </p:txBody>
      </p:sp>
      <p:sp>
        <p:nvSpPr>
          <p:cNvPr id="8" name="TextBox 7"/>
          <p:cNvSpPr txBox="1"/>
          <p:nvPr/>
        </p:nvSpPr>
        <p:spPr>
          <a:xfrm>
            <a:off x="822960" y="3611880"/>
            <a:ext cx="9692640" cy="1005840"/>
          </a:xfrm>
          <a:prstGeom prst="rect">
            <a:avLst/>
          </a:prstGeom>
          <a:noFill/>
        </p:spPr>
        <p:txBody>
          <a:bodyPr wrap="square" anchor="t" lIns="0" rIns="0" tIns="0" bIns="0">
            <a:spAutoFit/>
          </a:bodyPr>
          <a:lstStyle/>
          <a:p>
            <a:pPr algn="l">
              <a:lnSpc>
                <a:spcPct val="120000"/>
              </a:lnSpc>
            </a:pPr>
            <a:r>
              <a:rPr sz="1700" b="0" i="1">
                <a:solidFill>
                  <a:srgbClr val="B9C8D6"/>
                </a:solidFill>
                <a:latin typeface="Georgia"/>
              </a:rPr>
              <a:t>A modular fleet could strengthen medical surge capacity across disrupted terrain.</a:t>
            </a:r>
          </a:p>
        </p:txBody>
      </p:sp>
      <p:sp>
        <p:nvSpPr>
          <p:cNvPr id="9" name="Rectangle 8"/>
          <p:cNvSpPr/>
          <p:nvPr/>
        </p:nvSpPr>
        <p:spPr>
          <a:xfrm>
            <a:off x="822960" y="6295644"/>
            <a:ext cx="82296" cy="82296"/>
          </a:xfrm>
          <a:prstGeom prst="rect">
            <a:avLst/>
          </a:prstGeom>
          <a:solidFill>
            <a:srgbClr val="C9A22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78408" y="6263640"/>
            <a:ext cx="9601200" cy="228600"/>
          </a:xfrm>
          <a:prstGeom prst="rect">
            <a:avLst/>
          </a:prstGeom>
          <a:noFill/>
        </p:spPr>
        <p:txBody>
          <a:bodyPr wrap="square" anchor="t" lIns="0" rIns="0" tIns="0" bIns="0">
            <a:spAutoFit/>
          </a:bodyPr>
          <a:lstStyle/>
          <a:p>
            <a:pPr algn="l"/>
            <a:r>
              <a:rPr sz="900" b="1" i="0" spc="80">
                <a:solidFill>
                  <a:srgbClr val="B9C8D6"/>
                </a:solidFill>
                <a:latin typeface="Plus Jakarta Sans"/>
              </a:rPr>
              <a:t>CONCEPTUAL INTEGRATION ONLY</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F9F7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w="6350">
            <a:solidFill>
              <a:srgbClr val="D9D3C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51667A"/>
                </a:solidFill>
                <a:latin typeface="Plus Jakarta Sans"/>
              </a:rPr>
              <a:t>16 / 27</a:t>
            </a:r>
          </a:p>
        </p:txBody>
      </p:sp>
      <p:sp>
        <p:nvSpPr>
          <p:cNvPr id="6" name="TextBox 5"/>
          <p:cNvSpPr txBox="1"/>
          <p:nvPr/>
        </p:nvSpPr>
        <p:spPr>
          <a:xfrm>
            <a:off x="822960" y="1417320"/>
            <a:ext cx="9692640" cy="274320"/>
          </a:xfrm>
          <a:prstGeom prst="rect">
            <a:avLst/>
          </a:prstGeom>
          <a:noFill/>
        </p:spPr>
        <p:txBody>
          <a:bodyPr wrap="square" anchor="t" lIns="0" rIns="0" tIns="0" bIns="0">
            <a:spAutoFit/>
          </a:bodyPr>
          <a:lstStyle/>
          <a:p>
            <a:pPr algn="l"/>
            <a:r>
              <a:rPr sz="1100" b="1" i="0" spc="140">
                <a:solidFill>
                  <a:srgbClr val="C9A227"/>
                </a:solidFill>
                <a:latin typeface="Plus Jakarta Sans"/>
              </a:rPr>
              <a:t>OPERATING MODEL</a:t>
            </a:r>
          </a:p>
        </p:txBody>
      </p:sp>
      <p:sp>
        <p:nvSpPr>
          <p:cNvPr id="7" name="TextBox 6"/>
          <p:cNvSpPr txBox="1"/>
          <p:nvPr/>
        </p:nvSpPr>
        <p:spPr>
          <a:xfrm>
            <a:off x="822960" y="1783080"/>
            <a:ext cx="9692640" cy="1737360"/>
          </a:xfrm>
          <a:prstGeom prst="rect">
            <a:avLst/>
          </a:prstGeom>
          <a:noFill/>
        </p:spPr>
        <p:txBody>
          <a:bodyPr wrap="square" anchor="t" lIns="0" rIns="0" tIns="0" bIns="0">
            <a:spAutoFit/>
          </a:bodyPr>
          <a:lstStyle/>
          <a:p>
            <a:pPr algn="l">
              <a:lnSpc>
                <a:spcPct val="105000"/>
              </a:lnSpc>
            </a:pPr>
            <a:r>
              <a:rPr sz="3200" b="1" i="0">
                <a:solidFill>
                  <a:srgbClr val="101E2C"/>
                </a:solidFill>
                <a:latin typeface="Plus Jakarta Sans"/>
              </a:rPr>
              <a:t>Clinical control and flight control as one mission team.</a:t>
            </a:r>
          </a:p>
        </p:txBody>
      </p:sp>
      <p:sp>
        <p:nvSpPr>
          <p:cNvPr id="8" name="TextBox 7"/>
          <p:cNvSpPr txBox="1"/>
          <p:nvPr/>
        </p:nvSpPr>
        <p:spPr>
          <a:xfrm>
            <a:off x="822960" y="3611880"/>
            <a:ext cx="9692640" cy="1005840"/>
          </a:xfrm>
          <a:prstGeom prst="rect">
            <a:avLst/>
          </a:prstGeom>
          <a:noFill/>
        </p:spPr>
        <p:txBody>
          <a:bodyPr wrap="square" anchor="t" lIns="0" rIns="0" tIns="0" bIns="0">
            <a:spAutoFit/>
          </a:bodyPr>
          <a:lstStyle/>
          <a:p>
            <a:pPr algn="l">
              <a:lnSpc>
                <a:spcPct val="120000"/>
              </a:lnSpc>
            </a:pPr>
            <a:r>
              <a:rPr sz="1700" b="0" i="1">
                <a:solidFill>
                  <a:srgbClr val="51667A"/>
                </a:solidFill>
                <a:latin typeface="Georgia"/>
              </a:rPr>
              <a:t>Defined authority, shared readiness gates, auditable handoffs and post-mission learning.</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0B223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B9C8D6"/>
                </a:solidFill>
                <a:latin typeface="Plus Jakarta Sans"/>
              </a:rPr>
              <a:t>17 / 27</a:t>
            </a:r>
          </a:p>
        </p:txBody>
      </p:sp>
      <p:sp>
        <p:nvSpPr>
          <p:cNvPr id="6" name="TextBox 5"/>
          <p:cNvSpPr txBox="1"/>
          <p:nvPr/>
        </p:nvSpPr>
        <p:spPr>
          <a:xfrm>
            <a:off x="822960" y="1417320"/>
            <a:ext cx="9692640" cy="274320"/>
          </a:xfrm>
          <a:prstGeom prst="rect">
            <a:avLst/>
          </a:prstGeom>
          <a:noFill/>
        </p:spPr>
        <p:txBody>
          <a:bodyPr wrap="square" anchor="t" lIns="0" rIns="0" tIns="0" bIns="0">
            <a:spAutoFit/>
          </a:bodyPr>
          <a:lstStyle/>
          <a:p>
            <a:pPr algn="l"/>
            <a:r>
              <a:rPr sz="1100" b="1" i="0" spc="140">
                <a:solidFill>
                  <a:srgbClr val="C9A227"/>
                </a:solidFill>
                <a:latin typeface="Plus Jakarta Sans"/>
              </a:rPr>
              <a:t>DATA + AI</a:t>
            </a:r>
          </a:p>
        </p:txBody>
      </p:sp>
      <p:sp>
        <p:nvSpPr>
          <p:cNvPr id="7" name="TextBox 6"/>
          <p:cNvSpPr txBox="1"/>
          <p:nvPr/>
        </p:nvSpPr>
        <p:spPr>
          <a:xfrm>
            <a:off x="822960" y="1783080"/>
            <a:ext cx="9692640" cy="1737360"/>
          </a:xfrm>
          <a:prstGeom prst="rect">
            <a:avLst/>
          </a:prstGeom>
          <a:noFill/>
        </p:spPr>
        <p:txBody>
          <a:bodyPr wrap="square" anchor="t" lIns="0" rIns="0" tIns="0" bIns="0">
            <a:spAutoFit/>
          </a:bodyPr>
          <a:lstStyle/>
          <a:p>
            <a:pPr algn="l">
              <a:lnSpc>
                <a:spcPct val="105000"/>
              </a:lnSpc>
            </a:pPr>
            <a:r>
              <a:rPr sz="3600" b="1" i="0">
                <a:solidFill>
                  <a:srgbClr val="F9F7F2"/>
                </a:solidFill>
                <a:latin typeface="Plus Jakarta Sans"/>
              </a:rPr>
              <a:t>Decision support, never autonomous diagnosis.</a:t>
            </a:r>
          </a:p>
        </p:txBody>
      </p:sp>
      <p:sp>
        <p:nvSpPr>
          <p:cNvPr id="8" name="TextBox 7"/>
          <p:cNvSpPr txBox="1"/>
          <p:nvPr/>
        </p:nvSpPr>
        <p:spPr>
          <a:xfrm>
            <a:off x="822960" y="3611880"/>
            <a:ext cx="9692640" cy="1005840"/>
          </a:xfrm>
          <a:prstGeom prst="rect">
            <a:avLst/>
          </a:prstGeom>
          <a:noFill/>
        </p:spPr>
        <p:txBody>
          <a:bodyPr wrap="square" anchor="t" lIns="0" rIns="0" tIns="0" bIns="0">
            <a:spAutoFit/>
          </a:bodyPr>
          <a:lstStyle/>
          <a:p>
            <a:pPr algn="l">
              <a:lnSpc>
                <a:spcPct val="120000"/>
              </a:lnSpc>
            </a:pPr>
            <a:r>
              <a:rPr sz="1700" b="0" i="1">
                <a:solidFill>
                  <a:srgbClr val="B9C8D6"/>
                </a:solidFill>
                <a:latin typeface="Georgia"/>
              </a:rPr>
              <a:t>Connect dispatch, weather, telemetry and hospital readiness while preserving human authority.</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F9F7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w="6350">
            <a:solidFill>
              <a:srgbClr val="D9D3C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51667A"/>
                </a:solidFill>
                <a:latin typeface="Plus Jakarta Sans"/>
              </a:rPr>
              <a:t>18 / 27</a:t>
            </a:r>
          </a:p>
        </p:txBody>
      </p:sp>
      <p:sp>
        <p:nvSpPr>
          <p:cNvPr id="6" name="TextBox 5"/>
          <p:cNvSpPr txBox="1"/>
          <p:nvPr/>
        </p:nvSpPr>
        <p:spPr>
          <a:xfrm>
            <a:off x="822960" y="1417320"/>
            <a:ext cx="9692640" cy="274320"/>
          </a:xfrm>
          <a:prstGeom prst="rect">
            <a:avLst/>
          </a:prstGeom>
          <a:noFill/>
        </p:spPr>
        <p:txBody>
          <a:bodyPr wrap="square" anchor="t" lIns="0" rIns="0" tIns="0" bIns="0">
            <a:spAutoFit/>
          </a:bodyPr>
          <a:lstStyle/>
          <a:p>
            <a:pPr algn="l"/>
            <a:r>
              <a:rPr sz="1100" b="1" i="0" spc="140">
                <a:solidFill>
                  <a:srgbClr val="C9A227"/>
                </a:solidFill>
                <a:latin typeface="Plus Jakarta Sans"/>
              </a:rPr>
              <a:t>BUSINESS MODEL</a:t>
            </a:r>
          </a:p>
        </p:txBody>
      </p:sp>
      <p:sp>
        <p:nvSpPr>
          <p:cNvPr id="7" name="TextBox 6"/>
          <p:cNvSpPr txBox="1"/>
          <p:nvPr/>
        </p:nvSpPr>
        <p:spPr>
          <a:xfrm>
            <a:off x="822960" y="1783080"/>
            <a:ext cx="9692640" cy="1737360"/>
          </a:xfrm>
          <a:prstGeom prst="rect">
            <a:avLst/>
          </a:prstGeom>
          <a:noFill/>
        </p:spPr>
        <p:txBody>
          <a:bodyPr wrap="square" anchor="t" lIns="0" rIns="0" tIns="0" bIns="0">
            <a:spAutoFit/>
          </a:bodyPr>
          <a:lstStyle/>
          <a:p>
            <a:pPr algn="l">
              <a:lnSpc>
                <a:spcPct val="105000"/>
              </a:lnSpc>
            </a:pPr>
            <a:r>
              <a:rPr sz="3600" b="1" i="0">
                <a:solidFill>
                  <a:srgbClr val="101E2C"/>
                </a:solidFill>
                <a:latin typeface="Plus Jakarta Sans"/>
              </a:rPr>
              <a:t>Contracted readiness plus mission activity.</a:t>
            </a:r>
          </a:p>
        </p:txBody>
      </p:sp>
      <p:sp>
        <p:nvSpPr>
          <p:cNvPr id="8" name="TextBox 7"/>
          <p:cNvSpPr txBox="1"/>
          <p:nvPr/>
        </p:nvSpPr>
        <p:spPr>
          <a:xfrm>
            <a:off x="822960" y="3611880"/>
            <a:ext cx="9692640" cy="1005840"/>
          </a:xfrm>
          <a:prstGeom prst="rect">
            <a:avLst/>
          </a:prstGeom>
          <a:noFill/>
        </p:spPr>
        <p:txBody>
          <a:bodyPr wrap="square" anchor="t" lIns="0" rIns="0" tIns="0" bIns="0">
            <a:spAutoFit/>
          </a:bodyPr>
          <a:lstStyle/>
          <a:p>
            <a:pPr algn="l">
              <a:lnSpc>
                <a:spcPct val="120000"/>
              </a:lnSpc>
            </a:pPr>
            <a:r>
              <a:rPr sz="1700" b="0" i="1">
                <a:solidFill>
                  <a:srgbClr val="51667A"/>
                </a:solidFill>
                <a:latin typeface="Georgia"/>
              </a:rPr>
              <a:t>Government, hospitals, remote sites, insurers and assistance companies form a diversified demand base.</a:t>
            </a:r>
          </a:p>
        </p:txBody>
      </p:sp>
      <p:sp>
        <p:nvSpPr>
          <p:cNvPr id="9" name="Rectangle 8"/>
          <p:cNvSpPr/>
          <p:nvPr/>
        </p:nvSpPr>
        <p:spPr>
          <a:xfrm>
            <a:off x="822960" y="6295644"/>
            <a:ext cx="82296" cy="82296"/>
          </a:xfrm>
          <a:prstGeom prst="rect">
            <a:avLst/>
          </a:prstGeom>
          <a:solidFill>
            <a:srgbClr val="C9A22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78408" y="6263640"/>
            <a:ext cx="9601200" cy="228600"/>
          </a:xfrm>
          <a:prstGeom prst="rect">
            <a:avLst/>
          </a:prstGeom>
          <a:noFill/>
        </p:spPr>
        <p:txBody>
          <a:bodyPr wrap="square" anchor="t" lIns="0" rIns="0" tIns="0" bIns="0">
            <a:spAutoFit/>
          </a:bodyPr>
          <a:lstStyle/>
          <a:p>
            <a:pPr algn="l"/>
            <a:r>
              <a:rPr sz="900" b="1" i="0" spc="80">
                <a:solidFill>
                  <a:srgbClr val="51667A"/>
                </a:solidFill>
                <a:latin typeface="Plus Jakarta Sans"/>
              </a:rPr>
              <a:t>POTENTIAL CUSTOMERS · NO AGREEMENTS IMPLIED</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FFD9D2"/>
                </a:solidFill>
                <a:latin typeface="Plus Jakarta Sans"/>
              </a:rPr>
              <a:t>19 / 27</a:t>
            </a:r>
          </a:p>
        </p:txBody>
      </p:sp>
      <p:sp>
        <p:nvSpPr>
          <p:cNvPr id="6" name="TextBox 5"/>
          <p:cNvSpPr txBox="1"/>
          <p:nvPr/>
        </p:nvSpPr>
        <p:spPr>
          <a:xfrm>
            <a:off x="822960" y="1417320"/>
            <a:ext cx="9692640" cy="274320"/>
          </a:xfrm>
          <a:prstGeom prst="rect">
            <a:avLst/>
          </a:prstGeom>
          <a:noFill/>
        </p:spPr>
        <p:txBody>
          <a:bodyPr wrap="square" anchor="t" lIns="0" rIns="0" tIns="0" bIns="0">
            <a:spAutoFit/>
          </a:bodyPr>
          <a:lstStyle/>
          <a:p>
            <a:pPr algn="l"/>
            <a:r>
              <a:rPr sz="1100" b="1" i="0" spc="140">
                <a:solidFill>
                  <a:srgbClr val="C9A227"/>
                </a:solidFill>
                <a:latin typeface="Plus Jakarta Sans"/>
              </a:rPr>
              <a:t>ECONOMICS</a:t>
            </a:r>
          </a:p>
        </p:txBody>
      </p:sp>
      <p:sp>
        <p:nvSpPr>
          <p:cNvPr id="7" name="TextBox 6"/>
          <p:cNvSpPr txBox="1"/>
          <p:nvPr/>
        </p:nvSpPr>
        <p:spPr>
          <a:xfrm>
            <a:off x="822960" y="1783080"/>
            <a:ext cx="9692640" cy="1737360"/>
          </a:xfrm>
          <a:prstGeom prst="rect">
            <a:avLst/>
          </a:prstGeom>
          <a:noFill/>
        </p:spPr>
        <p:txBody>
          <a:bodyPr wrap="square" anchor="t" lIns="0" rIns="0" tIns="0" bIns="0">
            <a:spAutoFit/>
          </a:bodyPr>
          <a:lstStyle/>
          <a:p>
            <a:pPr algn="l">
              <a:lnSpc>
                <a:spcPct val="105000"/>
              </a:lnSpc>
            </a:pPr>
            <a:r>
              <a:rPr sz="3600" b="1" i="0">
                <a:solidFill>
                  <a:srgbClr val="F9F7F2"/>
                </a:solidFill>
                <a:latin typeface="Plus Jakarta Sans"/>
              </a:rPr>
              <a:t>Expose every assumption.</a:t>
            </a:r>
          </a:p>
        </p:txBody>
      </p:sp>
      <p:sp>
        <p:nvSpPr>
          <p:cNvPr id="8" name="TextBox 7"/>
          <p:cNvSpPr txBox="1"/>
          <p:nvPr/>
        </p:nvSpPr>
        <p:spPr>
          <a:xfrm>
            <a:off x="822960" y="3611880"/>
            <a:ext cx="9692640" cy="1005840"/>
          </a:xfrm>
          <a:prstGeom prst="rect">
            <a:avLst/>
          </a:prstGeom>
          <a:noFill/>
        </p:spPr>
        <p:txBody>
          <a:bodyPr wrap="square" anchor="t" lIns="0" rIns="0" tIns="0" bIns="0">
            <a:spAutoFit/>
          </a:bodyPr>
          <a:lstStyle/>
          <a:p>
            <a:pPr algn="l">
              <a:lnSpc>
                <a:spcPct val="120000"/>
              </a:lnSpc>
            </a:pPr>
            <a:r>
              <a:rPr sz="1700" b="0" i="1">
                <a:solidFill>
                  <a:srgbClr val="FFD9D2"/>
                </a:solidFill>
                <a:latin typeface="Georgia"/>
              </a:rPr>
              <a:t>Lease, crew, maintenance, energy, medical, insurance, technology and compliance.</a:t>
            </a:r>
          </a:p>
        </p:txBody>
      </p:sp>
      <p:sp>
        <p:nvSpPr>
          <p:cNvPr id="9" name="Rectangle 8"/>
          <p:cNvSpPr/>
          <p:nvPr/>
        </p:nvSpPr>
        <p:spPr>
          <a:xfrm>
            <a:off x="822960" y="6295644"/>
            <a:ext cx="82296" cy="82296"/>
          </a:xfrm>
          <a:prstGeom prst="rect">
            <a:avLst/>
          </a:prstGeom>
          <a:solidFill>
            <a:srgbClr val="C9A22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78408" y="6263640"/>
            <a:ext cx="9601200" cy="228600"/>
          </a:xfrm>
          <a:prstGeom prst="rect">
            <a:avLst/>
          </a:prstGeom>
          <a:noFill/>
        </p:spPr>
        <p:txBody>
          <a:bodyPr wrap="square" anchor="t" lIns="0" rIns="0" tIns="0" bIns="0">
            <a:spAutoFit/>
          </a:bodyPr>
          <a:lstStyle/>
          <a:p>
            <a:pPr algn="l"/>
            <a:r>
              <a:rPr sz="900" b="1" i="0" spc="80">
                <a:solidFill>
                  <a:srgbClr val="FFD9D2"/>
                </a:solidFill>
                <a:latin typeface="Plus Jakarta Sans"/>
              </a:rPr>
              <a:t>ILLUSTRATIVE STRATEGIC MODELLING ONLY</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FFD9D2"/>
                </a:solidFill>
                <a:latin typeface="Plus Jakarta Sans"/>
              </a:rPr>
              <a:t>02 / 27</a:t>
            </a:r>
          </a:p>
        </p:txBody>
      </p:sp>
      <p:sp>
        <p:nvSpPr>
          <p:cNvPr id="6" name="TextBox 5"/>
          <p:cNvSpPr txBox="1"/>
          <p:nvPr/>
        </p:nvSpPr>
        <p:spPr>
          <a:xfrm>
            <a:off x="822960" y="1417320"/>
            <a:ext cx="9692640" cy="274320"/>
          </a:xfrm>
          <a:prstGeom prst="rect">
            <a:avLst/>
          </a:prstGeom>
          <a:noFill/>
        </p:spPr>
        <p:txBody>
          <a:bodyPr wrap="square" anchor="t" lIns="0" rIns="0" tIns="0" bIns="0">
            <a:spAutoFit/>
          </a:bodyPr>
          <a:lstStyle/>
          <a:p>
            <a:pPr algn="l"/>
            <a:r>
              <a:rPr sz="1100" b="1" i="0" spc="140">
                <a:solidFill>
                  <a:srgbClr val="C9A227"/>
                </a:solidFill>
                <a:latin typeface="Plus Jakarta Sans"/>
              </a:rPr>
              <a:t>THE VISION</a:t>
            </a:r>
          </a:p>
        </p:txBody>
      </p:sp>
      <p:sp>
        <p:nvSpPr>
          <p:cNvPr id="7" name="TextBox 6"/>
          <p:cNvSpPr txBox="1"/>
          <p:nvPr/>
        </p:nvSpPr>
        <p:spPr>
          <a:xfrm>
            <a:off x="822960" y="1783080"/>
            <a:ext cx="9692640" cy="1737360"/>
          </a:xfrm>
          <a:prstGeom prst="rect">
            <a:avLst/>
          </a:prstGeom>
          <a:noFill/>
        </p:spPr>
        <p:txBody>
          <a:bodyPr wrap="square" anchor="t" lIns="0" rIns="0" tIns="0" bIns="0">
            <a:spAutoFit/>
          </a:bodyPr>
          <a:lstStyle/>
          <a:p>
            <a:pPr algn="l">
              <a:lnSpc>
                <a:spcPct val="105000"/>
              </a:lnSpc>
            </a:pPr>
            <a:r>
              <a:rPr sz="3600" b="1" i="0">
                <a:solidFill>
                  <a:srgbClr val="F9F7F2"/>
                </a:solidFill>
                <a:latin typeface="Plus Jakarta Sans"/>
              </a:rPr>
              <a:t>No Indonesian should be too far from critical care.</a:t>
            </a:r>
          </a:p>
        </p:txBody>
      </p:sp>
      <p:sp>
        <p:nvSpPr>
          <p:cNvPr id="8" name="TextBox 7"/>
          <p:cNvSpPr txBox="1"/>
          <p:nvPr/>
        </p:nvSpPr>
        <p:spPr>
          <a:xfrm>
            <a:off x="822960" y="3611880"/>
            <a:ext cx="9692640" cy="1005840"/>
          </a:xfrm>
          <a:prstGeom prst="rect">
            <a:avLst/>
          </a:prstGeom>
          <a:noFill/>
        </p:spPr>
        <p:txBody>
          <a:bodyPr wrap="square" anchor="t" lIns="0" rIns="0" tIns="0" bIns="0">
            <a:spAutoFit/>
          </a:bodyPr>
          <a:lstStyle/>
          <a:p>
            <a:pPr algn="l">
              <a:lnSpc>
                <a:spcPct val="120000"/>
              </a:lnSpc>
            </a:pPr>
            <a:r>
              <a:rPr sz="1700" b="0" i="1">
                <a:solidFill>
                  <a:srgbClr val="FFD9D2"/>
                </a:solidFill>
                <a:latin typeface="Georgia"/>
              </a:rPr>
              <a:t>Not across the water. Not behind a mountain. Not inside a traffic jam.</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0B223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B9C8D6"/>
                </a:solidFill>
                <a:latin typeface="Plus Jakarta Sans"/>
              </a:rPr>
              <a:t>20 / 27</a:t>
            </a:r>
          </a:p>
        </p:txBody>
      </p:sp>
      <p:sp>
        <p:nvSpPr>
          <p:cNvPr id="6" name="TextBox 5"/>
          <p:cNvSpPr txBox="1"/>
          <p:nvPr/>
        </p:nvSpPr>
        <p:spPr>
          <a:xfrm>
            <a:off x="822960" y="1417320"/>
            <a:ext cx="9692640" cy="274320"/>
          </a:xfrm>
          <a:prstGeom prst="rect">
            <a:avLst/>
          </a:prstGeom>
          <a:noFill/>
        </p:spPr>
        <p:txBody>
          <a:bodyPr wrap="square" anchor="t" lIns="0" rIns="0" tIns="0" bIns="0">
            <a:spAutoFit/>
          </a:bodyPr>
          <a:lstStyle/>
          <a:p>
            <a:pPr algn="l"/>
            <a:r>
              <a:rPr sz="1100" b="1" i="0" spc="140">
                <a:solidFill>
                  <a:srgbClr val="C9A227"/>
                </a:solidFill>
                <a:latin typeface="Plus Jakarta Sans"/>
              </a:rPr>
              <a:t>DEPLOYMENT</a:t>
            </a:r>
          </a:p>
        </p:txBody>
      </p:sp>
      <p:sp>
        <p:nvSpPr>
          <p:cNvPr id="7" name="TextBox 6"/>
          <p:cNvSpPr txBox="1"/>
          <p:nvPr/>
        </p:nvSpPr>
        <p:spPr>
          <a:xfrm>
            <a:off x="822960" y="1783080"/>
            <a:ext cx="9692640" cy="1737360"/>
          </a:xfrm>
          <a:prstGeom prst="rect">
            <a:avLst/>
          </a:prstGeom>
          <a:noFill/>
        </p:spPr>
        <p:txBody>
          <a:bodyPr wrap="square" anchor="t" lIns="0" rIns="0" tIns="0" bIns="0">
            <a:spAutoFit/>
          </a:bodyPr>
          <a:lstStyle/>
          <a:p>
            <a:pPr algn="l">
              <a:lnSpc>
                <a:spcPct val="105000"/>
              </a:lnSpc>
            </a:pPr>
            <a:r>
              <a:rPr sz="3600" b="1" i="0">
                <a:solidFill>
                  <a:srgbClr val="F9F7F2"/>
                </a:solidFill>
                <a:latin typeface="Plus Jakarta Sans"/>
              </a:rPr>
              <a:t>Validate first. Scale through evidence.</a:t>
            </a:r>
          </a:p>
        </p:txBody>
      </p:sp>
      <p:sp>
        <p:nvSpPr>
          <p:cNvPr id="8" name="TextBox 7"/>
          <p:cNvSpPr txBox="1"/>
          <p:nvPr/>
        </p:nvSpPr>
        <p:spPr>
          <a:xfrm>
            <a:off x="822960" y="3611880"/>
            <a:ext cx="9692640" cy="1005840"/>
          </a:xfrm>
          <a:prstGeom prst="rect">
            <a:avLst/>
          </a:prstGeom>
          <a:noFill/>
        </p:spPr>
        <p:txBody>
          <a:bodyPr wrap="square" anchor="t" lIns="0" rIns="0" tIns="0" bIns="0">
            <a:spAutoFit/>
          </a:bodyPr>
          <a:lstStyle/>
          <a:p>
            <a:pPr algn="l">
              <a:lnSpc>
                <a:spcPct val="120000"/>
              </a:lnSpc>
            </a:pPr>
            <a:r>
              <a:rPr sz="1700" b="0" i="1">
                <a:solidFill>
                  <a:srgbClr val="B9C8D6"/>
                </a:solidFill>
                <a:latin typeface="Georgia"/>
              </a:rPr>
              <a:t>Proof of concept → regional network → archipelagic expansion → national grid.</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F9F7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w="6350">
            <a:solidFill>
              <a:srgbClr val="D9D3C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51667A"/>
                </a:solidFill>
                <a:latin typeface="Plus Jakarta Sans"/>
              </a:rPr>
              <a:t>21 / 27</a:t>
            </a:r>
          </a:p>
        </p:txBody>
      </p:sp>
      <p:sp>
        <p:nvSpPr>
          <p:cNvPr id="6" name="TextBox 5"/>
          <p:cNvSpPr txBox="1"/>
          <p:nvPr/>
        </p:nvSpPr>
        <p:spPr>
          <a:xfrm>
            <a:off x="822960" y="1417320"/>
            <a:ext cx="9692640" cy="274320"/>
          </a:xfrm>
          <a:prstGeom prst="rect">
            <a:avLst/>
          </a:prstGeom>
          <a:noFill/>
        </p:spPr>
        <p:txBody>
          <a:bodyPr wrap="square" anchor="t" lIns="0" rIns="0" tIns="0" bIns="0">
            <a:spAutoFit/>
          </a:bodyPr>
          <a:lstStyle/>
          <a:p>
            <a:pPr algn="l"/>
            <a:r>
              <a:rPr sz="1100" b="1" i="0" spc="140">
                <a:solidFill>
                  <a:srgbClr val="C9A227"/>
                </a:solidFill>
                <a:latin typeface="Plus Jakarta Sans"/>
              </a:rPr>
              <a:t>SAFETY + REGULATION</a:t>
            </a:r>
          </a:p>
        </p:txBody>
      </p:sp>
      <p:sp>
        <p:nvSpPr>
          <p:cNvPr id="7" name="TextBox 6"/>
          <p:cNvSpPr txBox="1"/>
          <p:nvPr/>
        </p:nvSpPr>
        <p:spPr>
          <a:xfrm>
            <a:off x="822960" y="1783080"/>
            <a:ext cx="9692640" cy="1737360"/>
          </a:xfrm>
          <a:prstGeom prst="rect">
            <a:avLst/>
          </a:prstGeom>
          <a:noFill/>
        </p:spPr>
        <p:txBody>
          <a:bodyPr wrap="square" anchor="t" lIns="0" rIns="0" tIns="0" bIns="0">
            <a:spAutoFit/>
          </a:bodyPr>
          <a:lstStyle/>
          <a:p>
            <a:pPr algn="l">
              <a:lnSpc>
                <a:spcPct val="105000"/>
              </a:lnSpc>
            </a:pPr>
            <a:r>
              <a:rPr sz="3600" b="1" i="0">
                <a:solidFill>
                  <a:srgbClr val="101E2C"/>
                </a:solidFill>
                <a:latin typeface="Plus Jakarta Sans"/>
              </a:rPr>
              <a:t>The pathway is a program, not a footnote.</a:t>
            </a:r>
          </a:p>
        </p:txBody>
      </p:sp>
      <p:sp>
        <p:nvSpPr>
          <p:cNvPr id="8" name="TextBox 7"/>
          <p:cNvSpPr txBox="1"/>
          <p:nvPr/>
        </p:nvSpPr>
        <p:spPr>
          <a:xfrm>
            <a:off x="822960" y="3611880"/>
            <a:ext cx="9692640" cy="1005840"/>
          </a:xfrm>
          <a:prstGeom prst="rect">
            <a:avLst/>
          </a:prstGeom>
          <a:noFill/>
        </p:spPr>
        <p:txBody>
          <a:bodyPr wrap="square" anchor="t" lIns="0" rIns="0" tIns="0" bIns="0">
            <a:spAutoFit/>
          </a:bodyPr>
          <a:lstStyle/>
          <a:p>
            <a:pPr algn="l">
              <a:lnSpc>
                <a:spcPct val="120000"/>
              </a:lnSpc>
            </a:pPr>
            <a:r>
              <a:rPr sz="1700" b="0" i="1">
                <a:solidFill>
                  <a:srgbClr val="51667A"/>
                </a:solidFill>
                <a:latin typeface="Georgia"/>
              </a:rPr>
              <a:t>Certification, operator approval, medical governance, infrastructure and data protection move together.</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0B223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B9C8D6"/>
                </a:solidFill>
                <a:latin typeface="Plus Jakarta Sans"/>
              </a:rPr>
              <a:t>22 / 27</a:t>
            </a:r>
          </a:p>
        </p:txBody>
      </p:sp>
      <p:sp>
        <p:nvSpPr>
          <p:cNvPr id="6" name="TextBox 5"/>
          <p:cNvSpPr txBox="1"/>
          <p:nvPr/>
        </p:nvSpPr>
        <p:spPr>
          <a:xfrm>
            <a:off x="822960" y="1417320"/>
            <a:ext cx="9692640" cy="274320"/>
          </a:xfrm>
          <a:prstGeom prst="rect">
            <a:avLst/>
          </a:prstGeom>
          <a:noFill/>
        </p:spPr>
        <p:txBody>
          <a:bodyPr wrap="square" anchor="t" lIns="0" rIns="0" tIns="0" bIns="0">
            <a:spAutoFit/>
          </a:bodyPr>
          <a:lstStyle/>
          <a:p>
            <a:pPr algn="l"/>
            <a:r>
              <a:rPr sz="1100" b="1" i="0" spc="140">
                <a:solidFill>
                  <a:srgbClr val="C9A227"/>
                </a:solidFill>
                <a:latin typeface="Plus Jakarta Sans"/>
              </a:rPr>
              <a:t>PARTNERSHIP ECOSYSTEM</a:t>
            </a:r>
          </a:p>
        </p:txBody>
      </p:sp>
      <p:sp>
        <p:nvSpPr>
          <p:cNvPr id="7" name="TextBox 6"/>
          <p:cNvSpPr txBox="1"/>
          <p:nvPr/>
        </p:nvSpPr>
        <p:spPr>
          <a:xfrm>
            <a:off x="822960" y="1783080"/>
            <a:ext cx="9692640" cy="1737360"/>
          </a:xfrm>
          <a:prstGeom prst="rect">
            <a:avLst/>
          </a:prstGeom>
          <a:noFill/>
        </p:spPr>
        <p:txBody>
          <a:bodyPr wrap="square" anchor="t" lIns="0" rIns="0" tIns="0" bIns="0">
            <a:spAutoFit/>
          </a:bodyPr>
          <a:lstStyle/>
          <a:p>
            <a:pPr algn="l">
              <a:lnSpc>
                <a:spcPct val="105000"/>
              </a:lnSpc>
            </a:pPr>
            <a:r>
              <a:rPr sz="3600" b="1" i="0">
                <a:solidFill>
                  <a:srgbClr val="F9F7F2"/>
                </a:solidFill>
                <a:latin typeface="Plus Jakarta Sans"/>
              </a:rPr>
              <a:t>No single institution can build this alone.</a:t>
            </a:r>
          </a:p>
        </p:txBody>
      </p:sp>
      <p:sp>
        <p:nvSpPr>
          <p:cNvPr id="8" name="TextBox 7"/>
          <p:cNvSpPr txBox="1"/>
          <p:nvPr/>
        </p:nvSpPr>
        <p:spPr>
          <a:xfrm>
            <a:off x="822960" y="3611880"/>
            <a:ext cx="9692640" cy="1005840"/>
          </a:xfrm>
          <a:prstGeom prst="rect">
            <a:avLst/>
          </a:prstGeom>
          <a:noFill/>
        </p:spPr>
        <p:txBody>
          <a:bodyPr wrap="square" anchor="t" lIns="0" rIns="0" tIns="0" bIns="0">
            <a:spAutoFit/>
          </a:bodyPr>
          <a:lstStyle/>
          <a:p>
            <a:pPr algn="l">
              <a:lnSpc>
                <a:spcPct val="120000"/>
              </a:lnSpc>
            </a:pPr>
            <a:r>
              <a:rPr sz="1700" b="0" i="1">
                <a:solidFill>
                  <a:srgbClr val="B9C8D6"/>
                </a:solidFill>
                <a:latin typeface="Georgia"/>
              </a:rPr>
              <a:t>Government · healthcare · aerospace · operators · technology · finance · communities</a:t>
            </a:r>
          </a:p>
        </p:txBody>
      </p:sp>
      <p:sp>
        <p:nvSpPr>
          <p:cNvPr id="9" name="Rectangle 8"/>
          <p:cNvSpPr/>
          <p:nvPr/>
        </p:nvSpPr>
        <p:spPr>
          <a:xfrm>
            <a:off x="822960" y="6295644"/>
            <a:ext cx="82296" cy="82296"/>
          </a:xfrm>
          <a:prstGeom prst="rect">
            <a:avLst/>
          </a:prstGeom>
          <a:solidFill>
            <a:srgbClr val="C9A22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78408" y="6263640"/>
            <a:ext cx="9601200" cy="228600"/>
          </a:xfrm>
          <a:prstGeom prst="rect">
            <a:avLst/>
          </a:prstGeom>
          <a:noFill/>
        </p:spPr>
        <p:txBody>
          <a:bodyPr wrap="square" anchor="t" lIns="0" rIns="0" tIns="0" bIns="0">
            <a:spAutoFit/>
          </a:bodyPr>
          <a:lstStyle/>
          <a:p>
            <a:pPr algn="l"/>
            <a:r>
              <a:rPr sz="900" b="1" i="0" spc="80">
                <a:solidFill>
                  <a:srgbClr val="B9C8D6"/>
                </a:solidFill>
                <a:latin typeface="Plus Jakarta Sans"/>
              </a:rPr>
              <a:t>POTENTIAL STRATEGIC PARTNERS</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F9F7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w="6350">
            <a:solidFill>
              <a:srgbClr val="D9D3C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51667A"/>
                </a:solidFill>
                <a:latin typeface="Plus Jakarta Sans"/>
              </a:rPr>
              <a:t>23 / 27</a:t>
            </a:r>
          </a:p>
        </p:txBody>
      </p:sp>
      <p:sp>
        <p:nvSpPr>
          <p:cNvPr id="6" name="TextBox 5"/>
          <p:cNvSpPr txBox="1"/>
          <p:nvPr/>
        </p:nvSpPr>
        <p:spPr>
          <a:xfrm>
            <a:off x="822960" y="1417320"/>
            <a:ext cx="9692640" cy="274320"/>
          </a:xfrm>
          <a:prstGeom prst="rect">
            <a:avLst/>
          </a:prstGeom>
          <a:noFill/>
        </p:spPr>
        <p:txBody>
          <a:bodyPr wrap="square" anchor="t" lIns="0" rIns="0" tIns="0" bIns="0">
            <a:spAutoFit/>
          </a:bodyPr>
          <a:lstStyle/>
          <a:p>
            <a:pPr algn="l"/>
            <a:r>
              <a:rPr sz="1100" b="1" i="0" spc="140">
                <a:solidFill>
                  <a:srgbClr val="C9A227"/>
                </a:solidFill>
                <a:latin typeface="Plus Jakarta Sans"/>
              </a:rPr>
              <a:t>GOVERNMENT DIRECTION</a:t>
            </a:r>
          </a:p>
        </p:txBody>
      </p:sp>
      <p:sp>
        <p:nvSpPr>
          <p:cNvPr id="7" name="TextBox 6"/>
          <p:cNvSpPr txBox="1"/>
          <p:nvPr/>
        </p:nvSpPr>
        <p:spPr>
          <a:xfrm>
            <a:off x="822960" y="1783080"/>
            <a:ext cx="9692640" cy="1737360"/>
          </a:xfrm>
          <a:prstGeom prst="rect">
            <a:avLst/>
          </a:prstGeom>
          <a:noFill/>
        </p:spPr>
        <p:txBody>
          <a:bodyPr wrap="square" anchor="t" lIns="0" rIns="0" tIns="0" bIns="0">
            <a:spAutoFit/>
          </a:bodyPr>
          <a:lstStyle/>
          <a:p>
            <a:pPr algn="l">
              <a:lnSpc>
                <a:spcPct val="105000"/>
              </a:lnSpc>
            </a:pPr>
            <a:r>
              <a:rPr sz="3200" b="1" i="0">
                <a:solidFill>
                  <a:srgbClr val="101E2C"/>
                </a:solidFill>
                <a:latin typeface="Plus Jakarta Sans"/>
              </a:rPr>
              <a:t>Medical aviation is entering the national capability conversation.</a:t>
            </a:r>
          </a:p>
        </p:txBody>
      </p:sp>
      <p:sp>
        <p:nvSpPr>
          <p:cNvPr id="8" name="TextBox 7"/>
          <p:cNvSpPr txBox="1"/>
          <p:nvPr/>
        </p:nvSpPr>
        <p:spPr>
          <a:xfrm>
            <a:off x="822960" y="3611880"/>
            <a:ext cx="9692640" cy="1005840"/>
          </a:xfrm>
          <a:prstGeom prst="rect">
            <a:avLst/>
          </a:prstGeom>
          <a:noFill/>
        </p:spPr>
        <p:txBody>
          <a:bodyPr wrap="square" anchor="t" lIns="0" rIns="0" tIns="0" bIns="0">
            <a:spAutoFit/>
          </a:bodyPr>
          <a:lstStyle/>
          <a:p>
            <a:pPr algn="l">
              <a:lnSpc>
                <a:spcPct val="120000"/>
              </a:lnSpc>
            </a:pPr>
            <a:r>
              <a:rPr sz="1700" b="0" i="1">
                <a:solidFill>
                  <a:srgbClr val="51667A"/>
                </a:solidFill>
                <a:latin typeface="Georgia"/>
              </a:rPr>
              <a:t>The November 2025 A400M air-ambulance-module instruction signals relevance—not endorsement, completion or a connection to PERISAI.</a:t>
            </a:r>
          </a:p>
        </p:txBody>
      </p:sp>
      <p:sp>
        <p:nvSpPr>
          <p:cNvPr id="9" name="Rectangle 8"/>
          <p:cNvSpPr/>
          <p:nvPr/>
        </p:nvSpPr>
        <p:spPr>
          <a:xfrm>
            <a:off x="822960" y="6295644"/>
            <a:ext cx="82296" cy="82296"/>
          </a:xfrm>
          <a:prstGeom prst="rect">
            <a:avLst/>
          </a:prstGeom>
          <a:solidFill>
            <a:srgbClr val="C9A22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78408" y="6263640"/>
            <a:ext cx="9601200" cy="228600"/>
          </a:xfrm>
          <a:prstGeom prst="rect">
            <a:avLst/>
          </a:prstGeom>
          <a:noFill/>
        </p:spPr>
        <p:txBody>
          <a:bodyPr wrap="square" anchor="t" lIns="0" rIns="0" tIns="0" bIns="0">
            <a:spAutoFit/>
          </a:bodyPr>
          <a:lstStyle/>
          <a:p>
            <a:pPr algn="l"/>
            <a:r>
              <a:rPr sz="900" b="1" i="0" spc="80">
                <a:solidFill>
                  <a:srgbClr val="51667A"/>
                </a:solidFill>
                <a:latin typeface="Plus Jakarta Sans"/>
              </a:rPr>
              <a:t>GOVERNMENT STATEMENT · GOV-A400M-01</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FFD9D2"/>
                </a:solidFill>
                <a:latin typeface="Plus Jakarta Sans"/>
              </a:rPr>
              <a:t>24 / 27</a:t>
            </a:r>
          </a:p>
        </p:txBody>
      </p:sp>
      <p:sp>
        <p:nvSpPr>
          <p:cNvPr id="6" name="TextBox 5"/>
          <p:cNvSpPr txBox="1"/>
          <p:nvPr/>
        </p:nvSpPr>
        <p:spPr>
          <a:xfrm>
            <a:off x="822960" y="1417320"/>
            <a:ext cx="9692640" cy="274320"/>
          </a:xfrm>
          <a:prstGeom prst="rect">
            <a:avLst/>
          </a:prstGeom>
          <a:noFill/>
        </p:spPr>
        <p:txBody>
          <a:bodyPr wrap="square" anchor="t" lIns="0" rIns="0" tIns="0" bIns="0">
            <a:spAutoFit/>
          </a:bodyPr>
          <a:lstStyle/>
          <a:p>
            <a:pPr algn="l"/>
            <a:r>
              <a:rPr sz="1100" b="1" i="0" spc="140">
                <a:solidFill>
                  <a:srgbClr val="C9A227"/>
                </a:solidFill>
                <a:latin typeface="Plus Jakarta Sans"/>
              </a:rPr>
              <a:t>NATIONAL OPPORTUNITY</a:t>
            </a:r>
          </a:p>
        </p:txBody>
      </p:sp>
      <p:sp>
        <p:nvSpPr>
          <p:cNvPr id="7" name="TextBox 6"/>
          <p:cNvSpPr txBox="1"/>
          <p:nvPr/>
        </p:nvSpPr>
        <p:spPr>
          <a:xfrm>
            <a:off x="822960" y="1783080"/>
            <a:ext cx="9692640" cy="1737360"/>
          </a:xfrm>
          <a:prstGeom prst="rect">
            <a:avLst/>
          </a:prstGeom>
          <a:noFill/>
        </p:spPr>
        <p:txBody>
          <a:bodyPr wrap="square" anchor="t" lIns="0" rIns="0" tIns="0" bIns="0">
            <a:spAutoFit/>
          </a:bodyPr>
          <a:lstStyle/>
          <a:p>
            <a:pPr algn="l">
              <a:lnSpc>
                <a:spcPct val="105000"/>
              </a:lnSpc>
            </a:pPr>
            <a:r>
              <a:rPr sz="3600" b="1" i="0">
                <a:solidFill>
                  <a:srgbClr val="F9F7F2"/>
                </a:solidFill>
                <a:latin typeface="Plus Jakarta Sans"/>
              </a:rPr>
              <a:t>Build an Indonesian model of medical mobility.</a:t>
            </a:r>
          </a:p>
        </p:txBody>
      </p:sp>
      <p:sp>
        <p:nvSpPr>
          <p:cNvPr id="8" name="TextBox 7"/>
          <p:cNvSpPr txBox="1"/>
          <p:nvPr/>
        </p:nvSpPr>
        <p:spPr>
          <a:xfrm>
            <a:off x="822960" y="3611880"/>
            <a:ext cx="9692640" cy="1005840"/>
          </a:xfrm>
          <a:prstGeom prst="rect">
            <a:avLst/>
          </a:prstGeom>
          <a:noFill/>
        </p:spPr>
        <p:txBody>
          <a:bodyPr wrap="square" anchor="t" lIns="0" rIns="0" tIns="0" bIns="0">
            <a:spAutoFit/>
          </a:bodyPr>
          <a:lstStyle/>
          <a:p>
            <a:pPr algn="l">
              <a:lnSpc>
                <a:spcPct val="120000"/>
              </a:lnSpc>
            </a:pPr>
            <a:r>
              <a:rPr sz="1700" b="0" i="1">
                <a:solidFill>
                  <a:srgbClr val="FFD9D2"/>
                </a:solidFill>
                <a:latin typeface="Georgia"/>
              </a:rPr>
              <a:t>Healthcare equity, disaster resilience and aerospace capability aligned around measurable outcomes.</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F9F7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w="6350">
            <a:solidFill>
              <a:srgbClr val="D9D3C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51667A"/>
                </a:solidFill>
                <a:latin typeface="Plus Jakarta Sans"/>
              </a:rPr>
              <a:t>25 / 27</a:t>
            </a:r>
          </a:p>
        </p:txBody>
      </p:sp>
      <p:sp>
        <p:nvSpPr>
          <p:cNvPr id="6" name="TextBox 5"/>
          <p:cNvSpPr txBox="1"/>
          <p:nvPr/>
        </p:nvSpPr>
        <p:spPr>
          <a:xfrm>
            <a:off x="822960" y="1417320"/>
            <a:ext cx="9692640" cy="274320"/>
          </a:xfrm>
          <a:prstGeom prst="rect">
            <a:avLst/>
          </a:prstGeom>
          <a:noFill/>
        </p:spPr>
        <p:txBody>
          <a:bodyPr wrap="square" anchor="t" lIns="0" rIns="0" tIns="0" bIns="0">
            <a:spAutoFit/>
          </a:bodyPr>
          <a:lstStyle/>
          <a:p>
            <a:pPr algn="l"/>
            <a:r>
              <a:rPr sz="1100" b="1" i="0" spc="140">
                <a:solidFill>
                  <a:srgbClr val="C9A227"/>
                </a:solidFill>
                <a:latin typeface="Plus Jakarta Sans"/>
              </a:rPr>
              <a:t>CALL TO PARTNERSHIP</a:t>
            </a:r>
          </a:p>
        </p:txBody>
      </p:sp>
      <p:sp>
        <p:nvSpPr>
          <p:cNvPr id="7" name="TextBox 6"/>
          <p:cNvSpPr txBox="1"/>
          <p:nvPr/>
        </p:nvSpPr>
        <p:spPr>
          <a:xfrm>
            <a:off x="822960" y="1783080"/>
            <a:ext cx="9692640" cy="1737360"/>
          </a:xfrm>
          <a:prstGeom prst="rect">
            <a:avLst/>
          </a:prstGeom>
          <a:noFill/>
        </p:spPr>
        <p:txBody>
          <a:bodyPr wrap="square" anchor="t" lIns="0" rIns="0" tIns="0" bIns="0">
            <a:spAutoFit/>
          </a:bodyPr>
          <a:lstStyle/>
          <a:p>
            <a:pPr algn="l">
              <a:lnSpc>
                <a:spcPct val="105000"/>
              </a:lnSpc>
            </a:pPr>
            <a:r>
              <a:rPr sz="3200" b="1" i="0">
                <a:solidFill>
                  <a:srgbClr val="101E2C"/>
                </a:solidFill>
                <a:latin typeface="Plus Jakarta Sans"/>
              </a:rPr>
              <a:t>Turn a national concept into a validated operating program.</a:t>
            </a:r>
          </a:p>
        </p:txBody>
      </p:sp>
      <p:sp>
        <p:nvSpPr>
          <p:cNvPr id="8" name="TextBox 7"/>
          <p:cNvSpPr txBox="1"/>
          <p:nvPr/>
        </p:nvSpPr>
        <p:spPr>
          <a:xfrm>
            <a:off x="822960" y="3611880"/>
            <a:ext cx="9692640" cy="1005840"/>
          </a:xfrm>
          <a:prstGeom prst="rect">
            <a:avLst/>
          </a:prstGeom>
          <a:noFill/>
        </p:spPr>
        <p:txBody>
          <a:bodyPr wrap="square" anchor="t" lIns="0" rIns="0" tIns="0" bIns="0">
            <a:spAutoFit/>
          </a:bodyPr>
          <a:lstStyle/>
          <a:p>
            <a:pPr algn="l">
              <a:lnSpc>
                <a:spcPct val="120000"/>
              </a:lnSpc>
            </a:pPr>
            <a:r>
              <a:rPr sz="1700" b="0" i="1">
                <a:solidFill>
                  <a:srgbClr val="51667A"/>
                </a:solidFill>
                <a:latin typeface="Georgia"/>
              </a:rPr>
              <a:t>Clinical design · regulatory pathway · aircraft validation · pilot geography · funding model</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F9F7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w="6350">
            <a:solidFill>
              <a:srgbClr val="D9D3C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51667A"/>
                </a:solidFill>
                <a:latin typeface="Plus Jakarta Sans"/>
              </a:rPr>
              <a:t>26 / 27</a:t>
            </a:r>
          </a:p>
        </p:txBody>
      </p:sp>
      <p:sp>
        <p:nvSpPr>
          <p:cNvPr id="6" name="TextBox 5"/>
          <p:cNvSpPr txBox="1"/>
          <p:nvPr/>
        </p:nvSpPr>
        <p:spPr>
          <a:xfrm>
            <a:off x="822960" y="1417320"/>
            <a:ext cx="9692640" cy="274320"/>
          </a:xfrm>
          <a:prstGeom prst="rect">
            <a:avLst/>
          </a:prstGeom>
          <a:noFill/>
        </p:spPr>
        <p:txBody>
          <a:bodyPr wrap="square" anchor="t" lIns="0" rIns="0" tIns="0" bIns="0">
            <a:spAutoFit/>
          </a:bodyPr>
          <a:lstStyle/>
          <a:p>
            <a:pPr algn="l"/>
            <a:r>
              <a:rPr sz="1100" b="1" i="0" spc="140">
                <a:solidFill>
                  <a:srgbClr val="C9A227"/>
                </a:solidFill>
                <a:latin typeface="Plus Jakarta Sans"/>
              </a:rPr>
              <a:t>LEGAL</a:t>
            </a:r>
          </a:p>
        </p:txBody>
      </p:sp>
      <p:sp>
        <p:nvSpPr>
          <p:cNvPr id="7" name="TextBox 6"/>
          <p:cNvSpPr txBox="1"/>
          <p:nvPr/>
        </p:nvSpPr>
        <p:spPr>
          <a:xfrm>
            <a:off x="822960" y="1783080"/>
            <a:ext cx="9692640" cy="731520"/>
          </a:xfrm>
          <a:prstGeom prst="rect">
            <a:avLst/>
          </a:prstGeom>
          <a:noFill/>
        </p:spPr>
        <p:txBody>
          <a:bodyPr wrap="square" anchor="t" lIns="0" rIns="0" tIns="0" bIns="0">
            <a:spAutoFit/>
          </a:bodyPr>
          <a:lstStyle/>
          <a:p>
            <a:pPr algn="l"/>
            <a:r>
              <a:rPr sz="3400" b="1" i="0">
                <a:solidFill>
                  <a:srgbClr val="101E2C"/>
                </a:solidFill>
                <a:latin typeface="Plus Jakarta Sans"/>
              </a:rPr>
              <a:t>Disclaimer.</a:t>
            </a:r>
          </a:p>
        </p:txBody>
      </p:sp>
      <p:sp>
        <p:nvSpPr>
          <p:cNvPr id="8" name="TextBox 7"/>
          <p:cNvSpPr txBox="1"/>
          <p:nvPr/>
        </p:nvSpPr>
        <p:spPr>
          <a:xfrm>
            <a:off x="822960" y="2788920"/>
            <a:ext cx="10058400" cy="3108960"/>
          </a:xfrm>
          <a:prstGeom prst="rect">
            <a:avLst/>
          </a:prstGeom>
          <a:noFill/>
        </p:spPr>
        <p:txBody>
          <a:bodyPr wrap="square" lIns="0" rIns="0" tIns="0" bIns="0">
            <a:spAutoFit/>
          </a:bodyPr>
          <a:lstStyle/>
          <a:p>
            <a:pPr>
              <a:lnSpc>
                <a:spcPct val="130000"/>
              </a:lnSpc>
            </a:pPr>
            <a:r>
              <a:rPr sz="1300">
                <a:solidFill>
                  <a:srgbClr val="51667A"/>
                </a:solidFill>
                <a:latin typeface="Georgia"/>
              </a:rPr>
              <a:t>PERISAI is presented as a strategic concept and proposed medical-aviation operating model. Aircraft configurations, routes, fleet numbers, financial assumptions, response times, partnerships, regulatory pathways and operational capabilities are illustrative unless explicitly identified as verified facts. Actual implementation requires aviation certification, medical governance, regulatory approval, aircraft OEM validation, infrastructure development, clinical protocols, insurance and operational partnerships.</a:t>
            </a:r>
          </a:p>
          <a:p>
            <a:pPr>
              <a:lnSpc>
                <a:spcPct val="130000"/>
              </a:lnSpc>
              <a:spcBef>
                <a:spcPts val="1400"/>
              </a:spcBef>
            </a:pPr>
            <a:r>
              <a:rPr sz="1300">
                <a:solidFill>
                  <a:srgbClr val="51667A"/>
                </a:solidFill>
                <a:latin typeface="Georgia"/>
              </a:rPr>
              <a:t>This presentation is not a government policy document and does not represent an official government program unless separately confirmed by the relevant authority.</a:t>
            </a:r>
          </a:p>
        </p:txBody>
      </p:sp>
      <p:sp>
        <p:nvSpPr>
          <p:cNvPr id="9" name="Rectangle 8"/>
          <p:cNvSpPr/>
          <p:nvPr/>
        </p:nvSpPr>
        <p:spPr>
          <a:xfrm>
            <a:off x="822960" y="6295644"/>
            <a:ext cx="82296" cy="82296"/>
          </a:xfrm>
          <a:prstGeom prst="rect">
            <a:avLst/>
          </a:prstGeom>
          <a:solidFill>
            <a:srgbClr val="C9A22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78408" y="6263640"/>
            <a:ext cx="9601200" cy="228600"/>
          </a:xfrm>
          <a:prstGeom prst="rect">
            <a:avLst/>
          </a:prstGeom>
          <a:noFill/>
        </p:spPr>
        <p:txBody>
          <a:bodyPr wrap="square" anchor="t" lIns="0" rIns="0" tIns="0" bIns="0">
            <a:spAutoFit/>
          </a:bodyPr>
          <a:lstStyle/>
          <a:p>
            <a:pPr algn="l"/>
            <a:r>
              <a:rPr sz="900" b="1" i="0" spc="80">
                <a:solidFill>
                  <a:srgbClr val="51667A"/>
                </a:solidFill>
                <a:latin typeface="Plus Jakarta Sans"/>
              </a:rPr>
              <a:t>REQUIRED DISCLAIMER</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0B223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B9C8D6"/>
                </a:solidFill>
                <a:latin typeface="Plus Jakarta Sans"/>
              </a:rPr>
              <a:t>27 / 27</a:t>
            </a:r>
          </a:p>
        </p:txBody>
      </p:sp>
      <p:sp>
        <p:nvSpPr>
          <p:cNvPr id="6" name="Rectangle 5"/>
          <p:cNvSpPr/>
          <p:nvPr/>
        </p:nvSpPr>
        <p:spPr>
          <a:xfrm>
            <a:off x="5684367" y="1572768"/>
            <a:ext cx="822960" cy="30480"/>
          </a:xfrm>
          <a:prstGeom prst="rect">
            <a:avLst/>
          </a:prstGeom>
          <a:solidFill>
            <a:srgbClr val="C9A22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0" y="1828800"/>
            <a:ext cx="12191695" cy="914400"/>
          </a:xfrm>
          <a:prstGeom prst="rect">
            <a:avLst/>
          </a:prstGeom>
          <a:noFill/>
        </p:spPr>
        <p:txBody>
          <a:bodyPr wrap="square" anchor="t" lIns="0" rIns="0" tIns="0" bIns="0">
            <a:spAutoFit/>
          </a:bodyPr>
          <a:lstStyle/>
          <a:p>
            <a:pPr algn="ctr"/>
            <a:r>
              <a:rPr sz="4000" b="1" i="0" spc="300">
                <a:solidFill>
                  <a:srgbClr val="F9F7F2"/>
                </a:solidFill>
                <a:latin typeface="Plus Jakarta Sans"/>
              </a:rPr>
              <a:t>PARTAI RAKYAT INDONESIA</a:t>
            </a:r>
          </a:p>
        </p:txBody>
      </p:sp>
      <p:sp>
        <p:nvSpPr>
          <p:cNvPr id="8" name="TextBox 7"/>
          <p:cNvSpPr txBox="1"/>
          <p:nvPr/>
        </p:nvSpPr>
        <p:spPr>
          <a:xfrm>
            <a:off x="0" y="2615184"/>
            <a:ext cx="12191695" cy="365760"/>
          </a:xfrm>
          <a:prstGeom prst="rect">
            <a:avLst/>
          </a:prstGeom>
          <a:noFill/>
        </p:spPr>
        <p:txBody>
          <a:bodyPr wrap="square" anchor="t" lIns="0" rIns="0" tIns="0" bIns="0">
            <a:spAutoFit/>
          </a:bodyPr>
          <a:lstStyle/>
          <a:p>
            <a:pPr algn="ctr"/>
            <a:r>
              <a:rPr sz="1300" b="1" i="0" spc="220">
                <a:solidFill>
                  <a:srgbClr val="F9F7F2"/>
                </a:solidFill>
                <a:latin typeface="Plus Jakarta Sans"/>
              </a:rPr>
              <a:t>PERSATUAN KRISTIANI RAKYAT INDONESIA</a:t>
            </a:r>
          </a:p>
        </p:txBody>
      </p:sp>
      <p:sp>
        <p:nvSpPr>
          <p:cNvPr id="9" name="TextBox 8"/>
          <p:cNvSpPr txBox="1"/>
          <p:nvPr/>
        </p:nvSpPr>
        <p:spPr>
          <a:xfrm>
            <a:off x="0" y="3090672"/>
            <a:ext cx="12191695" cy="365760"/>
          </a:xfrm>
          <a:prstGeom prst="rect">
            <a:avLst/>
          </a:prstGeom>
          <a:noFill/>
        </p:spPr>
        <p:txBody>
          <a:bodyPr wrap="square" anchor="t" lIns="0" rIns="0" tIns="0" bIns="0">
            <a:spAutoFit/>
          </a:bodyPr>
          <a:lstStyle/>
          <a:p>
            <a:pPr algn="ctr"/>
            <a:r>
              <a:rPr sz="1400" b="1" i="0" spc="300">
                <a:solidFill>
                  <a:srgbClr val="C9A227"/>
                </a:solidFill>
                <a:latin typeface="Plus Jakarta Sans"/>
              </a:rPr>
              <a:t>AIR AMBULANCE &amp; FLYING HOSPITAL</a:t>
            </a:r>
          </a:p>
        </p:txBody>
      </p:sp>
      <p:sp>
        <p:nvSpPr>
          <p:cNvPr id="10" name="TextBox 9"/>
          <p:cNvSpPr txBox="1"/>
          <p:nvPr/>
        </p:nvSpPr>
        <p:spPr>
          <a:xfrm>
            <a:off x="0" y="3611880"/>
            <a:ext cx="12191695" cy="548640"/>
          </a:xfrm>
          <a:prstGeom prst="rect">
            <a:avLst/>
          </a:prstGeom>
          <a:noFill/>
        </p:spPr>
        <p:txBody>
          <a:bodyPr wrap="square" anchor="t" lIns="0" rIns="0" tIns="0" bIns="0">
            <a:spAutoFit/>
          </a:bodyPr>
          <a:lstStyle/>
          <a:p>
            <a:pPr algn="ctr"/>
            <a:r>
              <a:rPr sz="2400" b="1" i="0">
                <a:solidFill>
                  <a:srgbClr val="F9F7F2"/>
                </a:solidFill>
                <a:latin typeface="Plus Jakarta Sans"/>
              </a:rPr>
              <a:t>Critical Care Without Borders.</a:t>
            </a:r>
          </a:p>
        </p:txBody>
      </p:sp>
      <p:sp>
        <p:nvSpPr>
          <p:cNvPr id="11" name="TextBox 10"/>
          <p:cNvSpPr txBox="1"/>
          <p:nvPr/>
        </p:nvSpPr>
        <p:spPr>
          <a:xfrm>
            <a:off x="0" y="4224528"/>
            <a:ext cx="12191695" cy="411480"/>
          </a:xfrm>
          <a:prstGeom prst="rect">
            <a:avLst/>
          </a:prstGeom>
          <a:noFill/>
        </p:spPr>
        <p:txBody>
          <a:bodyPr wrap="square" anchor="t" lIns="0" rIns="0" tIns="0" bIns="0">
            <a:spAutoFit/>
          </a:bodyPr>
          <a:lstStyle/>
          <a:p>
            <a:pPr algn="ctr"/>
            <a:r>
              <a:rPr sz="1700" b="0" i="1">
                <a:solidFill>
                  <a:srgbClr val="B9C8D6"/>
                </a:solidFill>
                <a:latin typeface="Georgia"/>
              </a:rPr>
              <a:t>Bringing Critical Care to Every Island.</a:t>
            </a:r>
          </a:p>
        </p:txBody>
      </p:sp>
      <p:sp>
        <p:nvSpPr>
          <p:cNvPr id="12" name="TextBox 11"/>
          <p:cNvSpPr txBox="1"/>
          <p:nvPr/>
        </p:nvSpPr>
        <p:spPr>
          <a:xfrm>
            <a:off x="0" y="4983480"/>
            <a:ext cx="12191695" cy="365760"/>
          </a:xfrm>
          <a:prstGeom prst="rect">
            <a:avLst/>
          </a:prstGeom>
          <a:noFill/>
        </p:spPr>
        <p:txBody>
          <a:bodyPr wrap="square" anchor="t" lIns="0" rIns="0" tIns="0" bIns="0">
            <a:spAutoFit/>
          </a:bodyPr>
          <a:lstStyle/>
          <a:p>
            <a:pPr algn="ctr"/>
            <a:r>
              <a:rPr sz="1200" b="1" i="0" spc="60">
                <a:solidFill>
                  <a:srgbClr val="C9A227"/>
                </a:solidFill>
                <a:latin typeface="Plus Jakarta Sans"/>
              </a:rPr>
              <a:t>Partner With Us · rmafella@gmail.com · Explore the Network</a:t>
            </a:r>
          </a:p>
        </p:txBody>
      </p:sp>
      <p:sp>
        <p:nvSpPr>
          <p:cNvPr id="13" name="Rectangle 12"/>
          <p:cNvSpPr/>
          <p:nvPr/>
        </p:nvSpPr>
        <p:spPr>
          <a:xfrm>
            <a:off x="4827575" y="6295644"/>
            <a:ext cx="82296" cy="82296"/>
          </a:xfrm>
          <a:prstGeom prst="rect">
            <a:avLst/>
          </a:prstGeom>
          <a:solidFill>
            <a:srgbClr val="C9A22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983023" y="6263640"/>
            <a:ext cx="5943600" cy="228600"/>
          </a:xfrm>
          <a:prstGeom prst="rect">
            <a:avLst/>
          </a:prstGeom>
          <a:noFill/>
        </p:spPr>
        <p:txBody>
          <a:bodyPr wrap="square" anchor="t" lIns="0" rIns="0" tIns="0" bIns="0">
            <a:spAutoFit/>
          </a:bodyPr>
          <a:lstStyle/>
          <a:p>
            <a:pPr algn="l"/>
            <a:r>
              <a:rPr sz="900" b="1" i="0" spc="80">
                <a:solidFill>
                  <a:srgbClr val="B9C8D6"/>
                </a:solidFill>
                <a:latin typeface="Plus Jakarta Sans"/>
              </a:rPr>
              <a:t>PROPOSED NATIONAL MEDICAL AVIATION NETWORK</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F9F7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w="6350">
            <a:solidFill>
              <a:srgbClr val="D9D3C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51667A"/>
                </a:solidFill>
                <a:latin typeface="Plus Jakarta Sans"/>
              </a:rPr>
              <a:t>03 / 27</a:t>
            </a:r>
          </a:p>
        </p:txBody>
      </p:sp>
      <p:sp>
        <p:nvSpPr>
          <p:cNvPr id="6" name="TextBox 5"/>
          <p:cNvSpPr txBox="1"/>
          <p:nvPr/>
        </p:nvSpPr>
        <p:spPr>
          <a:xfrm>
            <a:off x="822960" y="1417320"/>
            <a:ext cx="9692640" cy="274320"/>
          </a:xfrm>
          <a:prstGeom prst="rect">
            <a:avLst/>
          </a:prstGeom>
          <a:noFill/>
        </p:spPr>
        <p:txBody>
          <a:bodyPr wrap="square" anchor="t" lIns="0" rIns="0" tIns="0" bIns="0">
            <a:spAutoFit/>
          </a:bodyPr>
          <a:lstStyle/>
          <a:p>
            <a:pPr algn="l"/>
            <a:r>
              <a:rPr sz="1100" b="1" i="0" spc="140">
                <a:solidFill>
                  <a:srgbClr val="C9A227"/>
                </a:solidFill>
                <a:latin typeface="Plus Jakarta Sans"/>
              </a:rPr>
              <a:t>THE NATIONAL CONTEXT</a:t>
            </a:r>
          </a:p>
        </p:txBody>
      </p:sp>
      <p:sp>
        <p:nvSpPr>
          <p:cNvPr id="7" name="TextBox 6"/>
          <p:cNvSpPr txBox="1"/>
          <p:nvPr/>
        </p:nvSpPr>
        <p:spPr>
          <a:xfrm>
            <a:off x="822960" y="1783080"/>
            <a:ext cx="9692640" cy="1737360"/>
          </a:xfrm>
          <a:prstGeom prst="rect">
            <a:avLst/>
          </a:prstGeom>
          <a:noFill/>
        </p:spPr>
        <p:txBody>
          <a:bodyPr wrap="square" anchor="t" lIns="0" rIns="0" tIns="0" bIns="0">
            <a:spAutoFit/>
          </a:bodyPr>
          <a:lstStyle/>
          <a:p>
            <a:pPr algn="l">
              <a:lnSpc>
                <a:spcPct val="105000"/>
              </a:lnSpc>
            </a:pPr>
            <a:r>
              <a:rPr sz="3600" b="1" i="0">
                <a:solidFill>
                  <a:srgbClr val="101E2C"/>
                </a:solidFill>
                <a:latin typeface="Plus Jakarta Sans"/>
              </a:rPr>
              <a:t>Indonesia is not one city. It is an archipelago.</a:t>
            </a:r>
          </a:p>
        </p:txBody>
      </p:sp>
      <p:sp>
        <p:nvSpPr>
          <p:cNvPr id="8" name="TextBox 7"/>
          <p:cNvSpPr txBox="1"/>
          <p:nvPr/>
        </p:nvSpPr>
        <p:spPr>
          <a:xfrm>
            <a:off x="822960" y="3611880"/>
            <a:ext cx="9692640" cy="1005840"/>
          </a:xfrm>
          <a:prstGeom prst="rect">
            <a:avLst/>
          </a:prstGeom>
          <a:noFill/>
        </p:spPr>
        <p:txBody>
          <a:bodyPr wrap="square" anchor="t" lIns="0" rIns="0" tIns="0" bIns="0">
            <a:spAutoFit/>
          </a:bodyPr>
          <a:lstStyle/>
          <a:p>
            <a:pPr algn="l">
              <a:lnSpc>
                <a:spcPct val="120000"/>
              </a:lnSpc>
            </a:pPr>
            <a:r>
              <a:rPr sz="1700" b="0" i="1">
                <a:solidFill>
                  <a:srgbClr val="51667A"/>
                </a:solidFill>
                <a:latin typeface="Georgia"/>
              </a:rPr>
              <a:t>Geography, congestion and uneven specialist access compound delay.</a:t>
            </a:r>
          </a:p>
        </p:txBody>
      </p:sp>
      <p:sp>
        <p:nvSpPr>
          <p:cNvPr id="9" name="TextBox 8"/>
          <p:cNvSpPr txBox="1"/>
          <p:nvPr/>
        </p:nvSpPr>
        <p:spPr>
          <a:xfrm>
            <a:off x="822960" y="4572000"/>
            <a:ext cx="5943600" cy="914400"/>
          </a:xfrm>
          <a:prstGeom prst="rect">
            <a:avLst/>
          </a:prstGeom>
          <a:noFill/>
        </p:spPr>
        <p:txBody>
          <a:bodyPr wrap="square" anchor="t" lIns="0" rIns="0" tIns="0" bIns="0">
            <a:spAutoFit/>
          </a:bodyPr>
          <a:lstStyle/>
          <a:p>
            <a:pPr algn="l"/>
            <a:r>
              <a:rPr sz="5400" b="1" i="0">
                <a:solidFill>
                  <a:srgbClr val="C9A227"/>
                </a:solidFill>
                <a:latin typeface="Plus Jakarta Sans"/>
              </a:rPr>
              <a:t>17,000+</a:t>
            </a:r>
          </a:p>
        </p:txBody>
      </p:sp>
      <p:sp>
        <p:nvSpPr>
          <p:cNvPr id="10" name="TextBox 9"/>
          <p:cNvSpPr txBox="1"/>
          <p:nvPr/>
        </p:nvSpPr>
        <p:spPr>
          <a:xfrm>
            <a:off x="822960" y="5486400"/>
            <a:ext cx="7315200" cy="365760"/>
          </a:xfrm>
          <a:prstGeom prst="rect">
            <a:avLst/>
          </a:prstGeom>
          <a:noFill/>
        </p:spPr>
        <p:txBody>
          <a:bodyPr wrap="square" anchor="t" lIns="0" rIns="0" tIns="0" bIns="0">
            <a:spAutoFit/>
          </a:bodyPr>
          <a:lstStyle/>
          <a:p>
            <a:pPr algn="l"/>
            <a:r>
              <a:rPr sz="1200" b="1" i="0" spc="80">
                <a:solidFill>
                  <a:srgbClr val="51667A"/>
                </a:solidFill>
                <a:latin typeface="Plus Jakarta Sans"/>
              </a:rPr>
              <a:t>ISLANDS SHAPE THE OPERATING CHALLENGE</a:t>
            </a:r>
          </a:p>
        </p:txBody>
      </p:sp>
      <p:sp>
        <p:nvSpPr>
          <p:cNvPr id="11" name="Rectangle 10"/>
          <p:cNvSpPr/>
          <p:nvPr/>
        </p:nvSpPr>
        <p:spPr>
          <a:xfrm>
            <a:off x="822960" y="6295644"/>
            <a:ext cx="82296" cy="82296"/>
          </a:xfrm>
          <a:prstGeom prst="rect">
            <a:avLst/>
          </a:prstGeom>
          <a:solidFill>
            <a:srgbClr val="C9A22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78408" y="6263640"/>
            <a:ext cx="9601200" cy="228600"/>
          </a:xfrm>
          <a:prstGeom prst="rect">
            <a:avLst/>
          </a:prstGeom>
          <a:noFill/>
        </p:spPr>
        <p:txBody>
          <a:bodyPr wrap="square" anchor="t" lIns="0" rIns="0" tIns="0" bIns="0">
            <a:spAutoFit/>
          </a:bodyPr>
          <a:lstStyle/>
          <a:p>
            <a:pPr algn="l"/>
            <a:r>
              <a:rPr sz="900" b="1" i="0" spc="80">
                <a:solidFill>
                  <a:srgbClr val="51667A"/>
                </a:solidFill>
                <a:latin typeface="Plus Jakarta Sans"/>
              </a:rPr>
              <a:t>VERIFIED NATIONAL CONTEXT · BPS-GEO-01</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0B223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B9C8D6"/>
                </a:solidFill>
                <a:latin typeface="Plus Jakarta Sans"/>
              </a:rPr>
              <a:t>04 / 27</a:t>
            </a:r>
          </a:p>
        </p:txBody>
      </p:sp>
      <p:sp>
        <p:nvSpPr>
          <p:cNvPr id="6" name="TextBox 5"/>
          <p:cNvSpPr txBox="1"/>
          <p:nvPr/>
        </p:nvSpPr>
        <p:spPr>
          <a:xfrm>
            <a:off x="822960" y="1417320"/>
            <a:ext cx="9692640" cy="274320"/>
          </a:xfrm>
          <a:prstGeom prst="rect">
            <a:avLst/>
          </a:prstGeom>
          <a:noFill/>
        </p:spPr>
        <p:txBody>
          <a:bodyPr wrap="square" anchor="t" lIns="0" rIns="0" tIns="0" bIns="0">
            <a:spAutoFit/>
          </a:bodyPr>
          <a:lstStyle/>
          <a:p>
            <a:pPr algn="l"/>
            <a:r>
              <a:rPr sz="1100" b="1" i="0" spc="140">
                <a:solidFill>
                  <a:srgbClr val="C9A227"/>
                </a:solidFill>
                <a:latin typeface="Plus Jakarta Sans"/>
              </a:rPr>
              <a:t>THE PROBLEM</a:t>
            </a:r>
          </a:p>
        </p:txBody>
      </p:sp>
      <p:sp>
        <p:nvSpPr>
          <p:cNvPr id="7" name="TextBox 6"/>
          <p:cNvSpPr txBox="1"/>
          <p:nvPr/>
        </p:nvSpPr>
        <p:spPr>
          <a:xfrm>
            <a:off x="822960" y="1783080"/>
            <a:ext cx="9692640" cy="1737360"/>
          </a:xfrm>
          <a:prstGeom prst="rect">
            <a:avLst/>
          </a:prstGeom>
          <a:noFill/>
        </p:spPr>
        <p:txBody>
          <a:bodyPr wrap="square" anchor="t" lIns="0" rIns="0" tIns="0" bIns="0">
            <a:spAutoFit/>
          </a:bodyPr>
          <a:lstStyle/>
          <a:p>
            <a:pPr algn="l">
              <a:lnSpc>
                <a:spcPct val="105000"/>
              </a:lnSpc>
            </a:pPr>
            <a:r>
              <a:rPr sz="3600" b="1" i="0">
                <a:solidFill>
                  <a:srgbClr val="F9F7F2"/>
                </a:solidFill>
                <a:latin typeface="Plus Jakarta Sans"/>
              </a:rPr>
              <a:t>The decisive metric is time to care.</a:t>
            </a:r>
          </a:p>
        </p:txBody>
      </p:sp>
      <p:sp>
        <p:nvSpPr>
          <p:cNvPr id="8" name="TextBox 7"/>
          <p:cNvSpPr txBox="1"/>
          <p:nvPr/>
        </p:nvSpPr>
        <p:spPr>
          <a:xfrm>
            <a:off x="822960" y="3611880"/>
            <a:ext cx="9692640" cy="1005840"/>
          </a:xfrm>
          <a:prstGeom prst="rect">
            <a:avLst/>
          </a:prstGeom>
          <a:noFill/>
        </p:spPr>
        <p:txBody>
          <a:bodyPr wrap="square" anchor="t" lIns="0" rIns="0" tIns="0" bIns="0">
            <a:spAutoFit/>
          </a:bodyPr>
          <a:lstStyle/>
          <a:p>
            <a:pPr algn="l">
              <a:lnSpc>
                <a:spcPct val="120000"/>
              </a:lnSpc>
            </a:pPr>
            <a:r>
              <a:rPr sz="1700" b="0" i="1">
                <a:solidFill>
                  <a:srgbClr val="B9C8D6"/>
                </a:solidFill>
                <a:latin typeface="Georgia"/>
              </a:rPr>
              <a:t>A hospital may exist on the map and remain operationally out of reach.</a:t>
            </a:r>
          </a:p>
        </p:txBody>
      </p:sp>
      <p:sp>
        <p:nvSpPr>
          <p:cNvPr id="9" name="Rectangle 8"/>
          <p:cNvSpPr/>
          <p:nvPr/>
        </p:nvSpPr>
        <p:spPr>
          <a:xfrm>
            <a:off x="822960" y="4892040"/>
            <a:ext cx="2484882" cy="658368"/>
          </a:xfrm>
          <a:prstGeom prst="rect">
            <a:avLst/>
          </a:prstGeom>
          <a:noFill/>
          <a:ln w="9525">
            <a:solidFill>
              <a:srgbClr val="B9C8D6"/>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tIns="36576" bIns="36576"/>
          <a:lstStyle/>
          <a:p>
            <a:pPr algn="l"/>
            <a:r>
              <a:rPr sz="1000" b="1">
                <a:solidFill>
                  <a:srgbClr val="C9A227"/>
                </a:solidFill>
                <a:latin typeface="Plus Jakarta Sans"/>
              </a:rPr>
              <a:t>01  </a:t>
            </a:r>
            <a:r>
              <a:rPr sz="1100" b="1">
                <a:solidFill>
                  <a:srgbClr val="F9F7F2"/>
                </a:solidFill>
                <a:latin typeface="Plus Jakarta Sans"/>
              </a:rPr>
              <a:t>Sea crossings</a:t>
            </a:r>
          </a:p>
        </p:txBody>
      </p:sp>
      <p:sp>
        <p:nvSpPr>
          <p:cNvPr id="10" name="Rectangle 9"/>
          <p:cNvSpPr/>
          <p:nvPr/>
        </p:nvSpPr>
        <p:spPr>
          <a:xfrm>
            <a:off x="3509010" y="4892040"/>
            <a:ext cx="2484882" cy="658368"/>
          </a:xfrm>
          <a:prstGeom prst="rect">
            <a:avLst/>
          </a:prstGeom>
          <a:noFill/>
          <a:ln w="9525">
            <a:solidFill>
              <a:srgbClr val="B9C8D6"/>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tIns="36576" bIns="36576"/>
          <a:lstStyle/>
          <a:p>
            <a:pPr algn="l"/>
            <a:r>
              <a:rPr sz="1000" b="1">
                <a:solidFill>
                  <a:srgbClr val="C9A227"/>
                </a:solidFill>
                <a:latin typeface="Plus Jakarta Sans"/>
              </a:rPr>
              <a:t>02  </a:t>
            </a:r>
            <a:r>
              <a:rPr sz="1100" b="1">
                <a:solidFill>
                  <a:srgbClr val="F9F7F2"/>
                </a:solidFill>
                <a:latin typeface="Plus Jakarta Sans"/>
              </a:rPr>
              <a:t>Road congestion</a:t>
            </a:r>
          </a:p>
        </p:txBody>
      </p:sp>
      <p:sp>
        <p:nvSpPr>
          <p:cNvPr id="11" name="Rectangle 10"/>
          <p:cNvSpPr/>
          <p:nvPr/>
        </p:nvSpPr>
        <p:spPr>
          <a:xfrm>
            <a:off x="6195060" y="4892040"/>
            <a:ext cx="2484882" cy="658368"/>
          </a:xfrm>
          <a:prstGeom prst="rect">
            <a:avLst/>
          </a:prstGeom>
          <a:noFill/>
          <a:ln w="9525">
            <a:solidFill>
              <a:srgbClr val="B9C8D6"/>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tIns="36576" bIns="36576"/>
          <a:lstStyle/>
          <a:p>
            <a:pPr algn="l"/>
            <a:r>
              <a:rPr sz="1000" b="1">
                <a:solidFill>
                  <a:srgbClr val="C9A227"/>
                </a:solidFill>
                <a:latin typeface="Plus Jakarta Sans"/>
              </a:rPr>
              <a:t>03  </a:t>
            </a:r>
            <a:r>
              <a:rPr sz="1100" b="1">
                <a:solidFill>
                  <a:srgbClr val="F9F7F2"/>
                </a:solidFill>
                <a:latin typeface="Plus Jakarta Sans"/>
              </a:rPr>
              <a:t>Terrain + weather</a:t>
            </a:r>
          </a:p>
        </p:txBody>
      </p:sp>
      <p:sp>
        <p:nvSpPr>
          <p:cNvPr id="12" name="Rectangle 11"/>
          <p:cNvSpPr/>
          <p:nvPr/>
        </p:nvSpPr>
        <p:spPr>
          <a:xfrm>
            <a:off x="8881110" y="4892040"/>
            <a:ext cx="2484882" cy="658368"/>
          </a:xfrm>
          <a:prstGeom prst="rect">
            <a:avLst/>
          </a:prstGeom>
          <a:noFill/>
          <a:ln w="9525">
            <a:solidFill>
              <a:srgbClr val="B9C8D6"/>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tIns="36576" bIns="36576"/>
          <a:lstStyle/>
          <a:p>
            <a:pPr algn="l"/>
            <a:r>
              <a:rPr sz="1000" b="1">
                <a:solidFill>
                  <a:srgbClr val="C9A227"/>
                </a:solidFill>
                <a:latin typeface="Plus Jakarta Sans"/>
              </a:rPr>
              <a:t>04  </a:t>
            </a:r>
            <a:r>
              <a:rPr sz="1100" b="1">
                <a:solidFill>
                  <a:srgbClr val="F9F7F2"/>
                </a:solidFill>
                <a:latin typeface="Plus Jakarta Sans"/>
              </a:rPr>
              <a:t>Specialist availability</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FFD9D2"/>
                </a:solidFill>
                <a:latin typeface="Plus Jakarta Sans"/>
              </a:rPr>
              <a:t>05 / 27</a:t>
            </a:r>
          </a:p>
        </p:txBody>
      </p:sp>
      <p:sp>
        <p:nvSpPr>
          <p:cNvPr id="6" name="TextBox 5"/>
          <p:cNvSpPr txBox="1"/>
          <p:nvPr/>
        </p:nvSpPr>
        <p:spPr>
          <a:xfrm>
            <a:off x="822960" y="1417320"/>
            <a:ext cx="9692640" cy="274320"/>
          </a:xfrm>
          <a:prstGeom prst="rect">
            <a:avLst/>
          </a:prstGeom>
          <a:noFill/>
        </p:spPr>
        <p:txBody>
          <a:bodyPr wrap="square" anchor="t" lIns="0" rIns="0" tIns="0" bIns="0">
            <a:spAutoFit/>
          </a:bodyPr>
          <a:lstStyle/>
          <a:p>
            <a:pPr algn="l"/>
            <a:r>
              <a:rPr sz="1100" b="1" i="0" spc="140">
                <a:solidFill>
                  <a:srgbClr val="C9A227"/>
                </a:solidFill>
                <a:latin typeface="Plus Jakarta Sans"/>
              </a:rPr>
              <a:t>THE PROPOSITION</a:t>
            </a:r>
          </a:p>
        </p:txBody>
      </p:sp>
      <p:sp>
        <p:nvSpPr>
          <p:cNvPr id="7" name="TextBox 6"/>
          <p:cNvSpPr txBox="1"/>
          <p:nvPr/>
        </p:nvSpPr>
        <p:spPr>
          <a:xfrm>
            <a:off x="822960" y="1783080"/>
            <a:ext cx="9692640" cy="1737360"/>
          </a:xfrm>
          <a:prstGeom prst="rect">
            <a:avLst/>
          </a:prstGeom>
          <a:noFill/>
        </p:spPr>
        <p:txBody>
          <a:bodyPr wrap="square" anchor="t" lIns="0" rIns="0" tIns="0" bIns="0">
            <a:spAutoFit/>
          </a:bodyPr>
          <a:lstStyle/>
          <a:p>
            <a:pPr algn="l">
              <a:lnSpc>
                <a:spcPct val="105000"/>
              </a:lnSpc>
            </a:pPr>
            <a:r>
              <a:rPr sz="3600" b="1" i="0">
                <a:solidFill>
                  <a:srgbClr val="F9F7F2"/>
                </a:solidFill>
                <a:latin typeface="Plus Jakarta Sans"/>
              </a:rPr>
              <a:t>Move the capability, not only the patient.</a:t>
            </a:r>
          </a:p>
        </p:txBody>
      </p:sp>
      <p:sp>
        <p:nvSpPr>
          <p:cNvPr id="8" name="TextBox 7"/>
          <p:cNvSpPr txBox="1"/>
          <p:nvPr/>
        </p:nvSpPr>
        <p:spPr>
          <a:xfrm>
            <a:off x="822960" y="3611880"/>
            <a:ext cx="9692640" cy="1005840"/>
          </a:xfrm>
          <a:prstGeom prst="rect">
            <a:avLst/>
          </a:prstGeom>
          <a:noFill/>
        </p:spPr>
        <p:txBody>
          <a:bodyPr wrap="square" anchor="t" lIns="0" rIns="0" tIns="0" bIns="0">
            <a:spAutoFit/>
          </a:bodyPr>
          <a:lstStyle/>
          <a:p>
            <a:pPr algn="l">
              <a:lnSpc>
                <a:spcPct val="120000"/>
              </a:lnSpc>
            </a:pPr>
            <a:r>
              <a:rPr sz="1700" b="0" i="1">
                <a:solidFill>
                  <a:srgbClr val="FFD9D2"/>
                </a:solidFill>
                <a:latin typeface="Georgia"/>
              </a:rPr>
              <a:t>Doctors + equipment + patients + critical care, coordinated as one network.</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F9F7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w="6350">
            <a:solidFill>
              <a:srgbClr val="D9D3C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51667A"/>
                </a:solidFill>
                <a:latin typeface="Plus Jakarta Sans"/>
              </a:rPr>
              <a:t>06 / 27</a:t>
            </a:r>
          </a:p>
        </p:txBody>
      </p:sp>
      <p:sp>
        <p:nvSpPr>
          <p:cNvPr id="6" name="TextBox 5"/>
          <p:cNvSpPr txBox="1"/>
          <p:nvPr/>
        </p:nvSpPr>
        <p:spPr>
          <a:xfrm>
            <a:off x="822960" y="1417320"/>
            <a:ext cx="9692640" cy="274320"/>
          </a:xfrm>
          <a:prstGeom prst="rect">
            <a:avLst/>
          </a:prstGeom>
          <a:noFill/>
        </p:spPr>
        <p:txBody>
          <a:bodyPr wrap="square" anchor="t" lIns="0" rIns="0" tIns="0" bIns="0">
            <a:spAutoFit/>
          </a:bodyPr>
          <a:lstStyle/>
          <a:p>
            <a:pPr algn="l"/>
            <a:r>
              <a:rPr sz="1100" b="1" i="0" spc="140">
                <a:solidFill>
                  <a:srgbClr val="C9A227"/>
                </a:solidFill>
                <a:latin typeface="Plus Jakarta Sans"/>
              </a:rPr>
              <a:t>WHAT IS PERISAI?</a:t>
            </a:r>
          </a:p>
        </p:txBody>
      </p:sp>
      <p:sp>
        <p:nvSpPr>
          <p:cNvPr id="7" name="TextBox 6"/>
          <p:cNvSpPr txBox="1"/>
          <p:nvPr/>
        </p:nvSpPr>
        <p:spPr>
          <a:xfrm>
            <a:off x="822960" y="1783080"/>
            <a:ext cx="9692640" cy="1737360"/>
          </a:xfrm>
          <a:prstGeom prst="rect">
            <a:avLst/>
          </a:prstGeom>
          <a:noFill/>
        </p:spPr>
        <p:txBody>
          <a:bodyPr wrap="square" anchor="t" lIns="0" rIns="0" tIns="0" bIns="0">
            <a:spAutoFit/>
          </a:bodyPr>
          <a:lstStyle/>
          <a:p>
            <a:pPr algn="l">
              <a:lnSpc>
                <a:spcPct val="105000"/>
              </a:lnSpc>
            </a:pPr>
            <a:r>
              <a:rPr sz="3600" b="1" i="0">
                <a:solidFill>
                  <a:srgbClr val="101E2C"/>
                </a:solidFill>
                <a:latin typeface="Plus Jakarta Sans"/>
              </a:rPr>
              <a:t>A medical aviation operating system.</a:t>
            </a:r>
          </a:p>
        </p:txBody>
      </p:sp>
      <p:sp>
        <p:nvSpPr>
          <p:cNvPr id="8" name="TextBox 7"/>
          <p:cNvSpPr txBox="1"/>
          <p:nvPr/>
        </p:nvSpPr>
        <p:spPr>
          <a:xfrm>
            <a:off x="822960" y="3611880"/>
            <a:ext cx="9692640" cy="1005840"/>
          </a:xfrm>
          <a:prstGeom prst="rect">
            <a:avLst/>
          </a:prstGeom>
          <a:noFill/>
        </p:spPr>
        <p:txBody>
          <a:bodyPr wrap="square" anchor="t" lIns="0" rIns="0" tIns="0" bIns="0">
            <a:spAutoFit/>
          </a:bodyPr>
          <a:lstStyle/>
          <a:p>
            <a:pPr algn="l">
              <a:lnSpc>
                <a:spcPct val="120000"/>
              </a:lnSpc>
            </a:pPr>
            <a:r>
              <a:rPr sz="1700" b="0" i="1">
                <a:solidFill>
                  <a:srgbClr val="51667A"/>
                </a:solidFill>
                <a:latin typeface="Georgia"/>
              </a:rPr>
              <a:t>One command layer connecting patients, hospitals, crews, aircraft and emergency services.</a:t>
            </a:r>
          </a:p>
        </p:txBody>
      </p:sp>
      <p:sp>
        <p:nvSpPr>
          <p:cNvPr id="9" name="Rectangle 8"/>
          <p:cNvSpPr/>
          <p:nvPr/>
        </p:nvSpPr>
        <p:spPr>
          <a:xfrm>
            <a:off x="822960" y="6295644"/>
            <a:ext cx="82296" cy="82296"/>
          </a:xfrm>
          <a:prstGeom prst="rect">
            <a:avLst/>
          </a:prstGeom>
          <a:solidFill>
            <a:srgbClr val="C9A22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78408" y="6263640"/>
            <a:ext cx="9601200" cy="228600"/>
          </a:xfrm>
          <a:prstGeom prst="rect">
            <a:avLst/>
          </a:prstGeom>
          <a:noFill/>
        </p:spPr>
        <p:txBody>
          <a:bodyPr wrap="square" anchor="t" lIns="0" rIns="0" tIns="0" bIns="0">
            <a:spAutoFit/>
          </a:bodyPr>
          <a:lstStyle/>
          <a:p>
            <a:pPr algn="l"/>
            <a:r>
              <a:rPr sz="900" b="1" i="0" spc="80">
                <a:solidFill>
                  <a:srgbClr val="51667A"/>
                </a:solidFill>
                <a:latin typeface="Plus Jakarta Sans"/>
              </a:rPr>
              <a:t>PROPOSED PERISAI CONCEPT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0B223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B9C8D6"/>
                </a:solidFill>
                <a:latin typeface="Plus Jakarta Sans"/>
              </a:rPr>
              <a:t>07 / 27</a:t>
            </a:r>
          </a:p>
        </p:txBody>
      </p:sp>
      <p:sp>
        <p:nvSpPr>
          <p:cNvPr id="6" name="TextBox 5"/>
          <p:cNvSpPr txBox="1"/>
          <p:nvPr/>
        </p:nvSpPr>
        <p:spPr>
          <a:xfrm>
            <a:off x="822960" y="1417320"/>
            <a:ext cx="9692640" cy="274320"/>
          </a:xfrm>
          <a:prstGeom prst="rect">
            <a:avLst/>
          </a:prstGeom>
          <a:noFill/>
        </p:spPr>
        <p:txBody>
          <a:bodyPr wrap="square" anchor="t" lIns="0" rIns="0" tIns="0" bIns="0">
            <a:spAutoFit/>
          </a:bodyPr>
          <a:lstStyle/>
          <a:p>
            <a:pPr algn="l"/>
            <a:r>
              <a:rPr sz="1100" b="1" i="0" spc="140">
                <a:solidFill>
                  <a:srgbClr val="C9A227"/>
                </a:solidFill>
                <a:latin typeface="Plus Jakarta Sans"/>
              </a:rPr>
              <a:t>RESPONSE ARCHITECTURE</a:t>
            </a:r>
          </a:p>
        </p:txBody>
      </p:sp>
      <p:sp>
        <p:nvSpPr>
          <p:cNvPr id="7" name="TextBox 6"/>
          <p:cNvSpPr txBox="1"/>
          <p:nvPr/>
        </p:nvSpPr>
        <p:spPr>
          <a:xfrm>
            <a:off x="822960" y="1783080"/>
            <a:ext cx="9692640" cy="1737360"/>
          </a:xfrm>
          <a:prstGeom prst="rect">
            <a:avLst/>
          </a:prstGeom>
          <a:noFill/>
        </p:spPr>
        <p:txBody>
          <a:bodyPr wrap="square" anchor="t" lIns="0" rIns="0" tIns="0" bIns="0">
            <a:spAutoFit/>
          </a:bodyPr>
          <a:lstStyle/>
          <a:p>
            <a:pPr algn="l">
              <a:lnSpc>
                <a:spcPct val="105000"/>
              </a:lnSpc>
            </a:pPr>
            <a:r>
              <a:rPr sz="3600" b="1" i="0">
                <a:solidFill>
                  <a:srgbClr val="F9F7F2"/>
                </a:solidFill>
                <a:latin typeface="Plus Jakarta Sans"/>
              </a:rPr>
              <a:t>Match the mission to the response.</a:t>
            </a:r>
          </a:p>
        </p:txBody>
      </p:sp>
      <p:sp>
        <p:nvSpPr>
          <p:cNvPr id="8" name="TextBox 7"/>
          <p:cNvSpPr txBox="1"/>
          <p:nvPr/>
        </p:nvSpPr>
        <p:spPr>
          <a:xfrm>
            <a:off x="822960" y="3611880"/>
            <a:ext cx="9692640" cy="1005840"/>
          </a:xfrm>
          <a:prstGeom prst="rect">
            <a:avLst/>
          </a:prstGeom>
          <a:noFill/>
        </p:spPr>
        <p:txBody>
          <a:bodyPr wrap="square" anchor="t" lIns="0" rIns="0" tIns="0" bIns="0">
            <a:spAutoFit/>
          </a:bodyPr>
          <a:lstStyle/>
          <a:p>
            <a:pPr algn="l">
              <a:lnSpc>
                <a:spcPct val="120000"/>
              </a:lnSpc>
            </a:pPr>
            <a:r>
              <a:rPr sz="1700" b="0" i="1">
                <a:solidFill>
                  <a:srgbClr val="B9C8D6"/>
                </a:solidFill>
                <a:latin typeface="Georgia"/>
              </a:rPr>
              <a:t>Ground · eVTOL · fixed-wing · amphibious · strategic response</a:t>
            </a:r>
          </a:p>
        </p:txBody>
      </p:sp>
      <p:sp>
        <p:nvSpPr>
          <p:cNvPr id="9" name="Rectangle 8"/>
          <p:cNvSpPr/>
          <p:nvPr/>
        </p:nvSpPr>
        <p:spPr>
          <a:xfrm>
            <a:off x="822960" y="4892040"/>
            <a:ext cx="2484882" cy="658368"/>
          </a:xfrm>
          <a:prstGeom prst="rect">
            <a:avLst/>
          </a:prstGeom>
          <a:noFill/>
          <a:ln w="9525">
            <a:solidFill>
              <a:srgbClr val="B9C8D6"/>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tIns="36576" bIns="36576"/>
          <a:lstStyle/>
          <a:p>
            <a:pPr algn="l"/>
            <a:r>
              <a:rPr sz="1000" b="1">
                <a:solidFill>
                  <a:srgbClr val="C9A227"/>
                </a:solidFill>
                <a:latin typeface="Plus Jakarta Sans"/>
              </a:rPr>
              <a:t>01  </a:t>
            </a:r>
            <a:r>
              <a:rPr sz="1100" b="1">
                <a:solidFill>
                  <a:srgbClr val="F9F7F2"/>
                </a:solidFill>
                <a:latin typeface="Plus Jakarta Sans"/>
              </a:rPr>
              <a:t>Clinical priority</a:t>
            </a:r>
          </a:p>
        </p:txBody>
      </p:sp>
      <p:sp>
        <p:nvSpPr>
          <p:cNvPr id="10" name="Rectangle 9"/>
          <p:cNvSpPr/>
          <p:nvPr/>
        </p:nvSpPr>
        <p:spPr>
          <a:xfrm>
            <a:off x="3509010" y="4892040"/>
            <a:ext cx="2484882" cy="658368"/>
          </a:xfrm>
          <a:prstGeom prst="rect">
            <a:avLst/>
          </a:prstGeom>
          <a:noFill/>
          <a:ln w="9525">
            <a:solidFill>
              <a:srgbClr val="B9C8D6"/>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tIns="36576" bIns="36576"/>
          <a:lstStyle/>
          <a:p>
            <a:pPr algn="l"/>
            <a:r>
              <a:rPr sz="1000" b="1">
                <a:solidFill>
                  <a:srgbClr val="C9A227"/>
                </a:solidFill>
                <a:latin typeface="Plus Jakarta Sans"/>
              </a:rPr>
              <a:t>02  </a:t>
            </a:r>
            <a:r>
              <a:rPr sz="1100" b="1">
                <a:solidFill>
                  <a:srgbClr val="F9F7F2"/>
                </a:solidFill>
                <a:latin typeface="Plus Jakarta Sans"/>
              </a:rPr>
              <a:t>Weather + route</a:t>
            </a:r>
          </a:p>
        </p:txBody>
      </p:sp>
      <p:sp>
        <p:nvSpPr>
          <p:cNvPr id="11" name="Rectangle 10"/>
          <p:cNvSpPr/>
          <p:nvPr/>
        </p:nvSpPr>
        <p:spPr>
          <a:xfrm>
            <a:off x="6195060" y="4892040"/>
            <a:ext cx="2484882" cy="658368"/>
          </a:xfrm>
          <a:prstGeom prst="rect">
            <a:avLst/>
          </a:prstGeom>
          <a:noFill/>
          <a:ln w="9525">
            <a:solidFill>
              <a:srgbClr val="B9C8D6"/>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tIns="36576" bIns="36576"/>
          <a:lstStyle/>
          <a:p>
            <a:pPr algn="l"/>
            <a:r>
              <a:rPr sz="1000" b="1">
                <a:solidFill>
                  <a:srgbClr val="C9A227"/>
                </a:solidFill>
                <a:latin typeface="Plus Jakarta Sans"/>
              </a:rPr>
              <a:t>03  </a:t>
            </a:r>
            <a:r>
              <a:rPr sz="1100" b="1">
                <a:solidFill>
                  <a:srgbClr val="F9F7F2"/>
                </a:solidFill>
                <a:latin typeface="Plus Jakarta Sans"/>
              </a:rPr>
              <a:t>Landing access</a:t>
            </a:r>
          </a:p>
        </p:txBody>
      </p:sp>
      <p:sp>
        <p:nvSpPr>
          <p:cNvPr id="12" name="Rectangle 11"/>
          <p:cNvSpPr/>
          <p:nvPr/>
        </p:nvSpPr>
        <p:spPr>
          <a:xfrm>
            <a:off x="8881110" y="4892040"/>
            <a:ext cx="2484882" cy="658368"/>
          </a:xfrm>
          <a:prstGeom prst="rect">
            <a:avLst/>
          </a:prstGeom>
          <a:noFill/>
          <a:ln w="9525">
            <a:solidFill>
              <a:srgbClr val="B9C8D6"/>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tIns="36576" bIns="36576"/>
          <a:lstStyle/>
          <a:p>
            <a:pPr algn="l"/>
            <a:r>
              <a:rPr sz="1000" b="1">
                <a:solidFill>
                  <a:srgbClr val="C9A227"/>
                </a:solidFill>
                <a:latin typeface="Plus Jakarta Sans"/>
              </a:rPr>
              <a:t>04  </a:t>
            </a:r>
            <a:r>
              <a:rPr sz="1100" b="1">
                <a:solidFill>
                  <a:srgbClr val="F9F7F2"/>
                </a:solidFill>
                <a:latin typeface="Plus Jakarta Sans"/>
              </a:rPr>
              <a:t>Hospital readiness</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F9F7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w="6350">
            <a:solidFill>
              <a:srgbClr val="D9D3C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51667A"/>
                </a:solidFill>
                <a:latin typeface="Plus Jakarta Sans"/>
              </a:rPr>
              <a:t>08 / 27</a:t>
            </a:r>
          </a:p>
        </p:txBody>
      </p:sp>
      <p:sp>
        <p:nvSpPr>
          <p:cNvPr id="6" name="TextBox 5"/>
          <p:cNvSpPr txBox="1"/>
          <p:nvPr/>
        </p:nvSpPr>
        <p:spPr>
          <a:xfrm>
            <a:off x="822960" y="1417320"/>
            <a:ext cx="5577840" cy="274320"/>
          </a:xfrm>
          <a:prstGeom prst="rect">
            <a:avLst/>
          </a:prstGeom>
          <a:noFill/>
        </p:spPr>
        <p:txBody>
          <a:bodyPr wrap="square" anchor="t" lIns="0" rIns="0" tIns="0" bIns="0">
            <a:spAutoFit/>
          </a:bodyPr>
          <a:lstStyle/>
          <a:p>
            <a:pPr algn="l"/>
            <a:r>
              <a:rPr sz="1100" b="1" i="0" spc="140">
                <a:solidFill>
                  <a:srgbClr val="C9A227"/>
                </a:solidFill>
                <a:latin typeface="Plus Jakarta Sans"/>
              </a:rPr>
              <a:t>PLATFORM 01</a:t>
            </a:r>
          </a:p>
        </p:txBody>
      </p:sp>
      <p:sp>
        <p:nvSpPr>
          <p:cNvPr id="7" name="TextBox 6"/>
          <p:cNvSpPr txBox="1"/>
          <p:nvPr/>
        </p:nvSpPr>
        <p:spPr>
          <a:xfrm>
            <a:off x="822960" y="1783080"/>
            <a:ext cx="5577840" cy="1737360"/>
          </a:xfrm>
          <a:prstGeom prst="rect">
            <a:avLst/>
          </a:prstGeom>
          <a:noFill/>
        </p:spPr>
        <p:txBody>
          <a:bodyPr wrap="square" anchor="t" lIns="0" rIns="0" tIns="0" bIns="0">
            <a:spAutoFit/>
          </a:bodyPr>
          <a:lstStyle/>
          <a:p>
            <a:pPr algn="l">
              <a:lnSpc>
                <a:spcPct val="105000"/>
              </a:lnSpc>
            </a:pPr>
            <a:r>
              <a:rPr sz="3600" b="1" i="0">
                <a:solidFill>
                  <a:srgbClr val="101E2C"/>
                </a:solidFill>
                <a:latin typeface="Plus Jakarta Sans"/>
              </a:rPr>
              <a:t>Electric air ambulance.</a:t>
            </a:r>
          </a:p>
        </p:txBody>
      </p:sp>
      <p:sp>
        <p:nvSpPr>
          <p:cNvPr id="8" name="TextBox 7"/>
          <p:cNvSpPr txBox="1"/>
          <p:nvPr/>
        </p:nvSpPr>
        <p:spPr>
          <a:xfrm>
            <a:off x="822960" y="3794760"/>
            <a:ext cx="5577840" cy="1005840"/>
          </a:xfrm>
          <a:prstGeom prst="rect">
            <a:avLst/>
          </a:prstGeom>
          <a:noFill/>
        </p:spPr>
        <p:txBody>
          <a:bodyPr wrap="square" anchor="t" lIns="0" rIns="0" tIns="0" bIns="0">
            <a:spAutoFit/>
          </a:bodyPr>
          <a:lstStyle/>
          <a:p>
            <a:pPr algn="l">
              <a:lnSpc>
                <a:spcPct val="120000"/>
              </a:lnSpc>
            </a:pPr>
            <a:r>
              <a:rPr sz="1700" b="0" i="1">
                <a:solidFill>
                  <a:srgbClr val="51667A"/>
                </a:solidFill>
                <a:latin typeface="Georgia"/>
              </a:rPr>
              <a:t>A proposed medical configuration for selected urban and regional missions.</a:t>
            </a:r>
          </a:p>
        </p:txBody>
      </p:sp>
      <p:sp>
        <p:nvSpPr>
          <p:cNvPr id="9" name="Rectangle 8"/>
          <p:cNvSpPr/>
          <p:nvPr/>
        </p:nvSpPr>
        <p:spPr>
          <a:xfrm>
            <a:off x="6633972" y="1559052"/>
            <a:ext cx="4928616" cy="2809800"/>
          </a:xfrm>
          <a:prstGeom prst="rect">
            <a:avLst/>
          </a:prstGeom>
          <a:noFill/>
          <a:ln w="12700">
            <a:solidFill>
              <a:srgbClr val="C9A22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erisai-hero-evtol.png"/>
          <p:cNvPicPr>
            <a:picLocks noChangeAspect="1"/>
          </p:cNvPicPr>
          <p:nvPr/>
        </p:nvPicPr>
        <p:blipFill>
          <a:blip r:embed="rId2"/>
          <a:stretch>
            <a:fillRect/>
          </a:stretch>
        </p:blipFill>
        <p:spPr>
          <a:xfrm>
            <a:off x="6675120" y="1600200"/>
            <a:ext cx="4846320" cy="2727504"/>
          </a:xfrm>
          <a:prstGeom prst="rect">
            <a:avLst/>
          </a:prstGeom>
        </p:spPr>
      </p:pic>
      <p:sp>
        <p:nvSpPr>
          <p:cNvPr id="11" name="Rectangle 10"/>
          <p:cNvSpPr/>
          <p:nvPr/>
        </p:nvSpPr>
        <p:spPr>
          <a:xfrm>
            <a:off x="822960" y="6295644"/>
            <a:ext cx="82296" cy="82296"/>
          </a:xfrm>
          <a:prstGeom prst="rect">
            <a:avLst/>
          </a:prstGeom>
          <a:solidFill>
            <a:srgbClr val="C9A22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78408" y="6263640"/>
            <a:ext cx="9601200" cy="228600"/>
          </a:xfrm>
          <a:prstGeom prst="rect">
            <a:avLst/>
          </a:prstGeom>
          <a:noFill/>
        </p:spPr>
        <p:txBody>
          <a:bodyPr wrap="square" anchor="t" lIns="0" rIns="0" tIns="0" bIns="0">
            <a:spAutoFit/>
          </a:bodyPr>
          <a:lstStyle/>
          <a:p>
            <a:pPr algn="l"/>
            <a:r>
              <a:rPr sz="900" b="1" i="0" spc="80">
                <a:solidFill>
                  <a:srgbClr val="51667A"/>
                </a:solidFill>
                <a:latin typeface="Plus Jakarta Sans"/>
              </a:rPr>
              <a:t>SUBJECT TO OEM CERTIFICATION AND INDONESIAN APPROVAL</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609" cy="6858000"/>
          </a:xfrm>
          <a:prstGeom prst="rect">
            <a:avLst/>
          </a:prstGeom>
          <a:solidFill>
            <a:srgbClr val="0B223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822960" y="502920"/>
            <a:ext cx="475488" cy="91440"/>
          </a:xfrm>
          <a:prstGeom prst="rect">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594360"/>
            <a:ext cx="475488"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43032" y="457200"/>
            <a:ext cx="822960" cy="274320"/>
          </a:xfrm>
          <a:prstGeom prst="rect">
            <a:avLst/>
          </a:prstGeom>
          <a:noFill/>
        </p:spPr>
        <p:txBody>
          <a:bodyPr wrap="square" anchor="t" lIns="0" rIns="0" tIns="0" bIns="0">
            <a:spAutoFit/>
          </a:bodyPr>
          <a:lstStyle/>
          <a:p>
            <a:pPr algn="r"/>
            <a:r>
              <a:rPr sz="900" b="1" i="0">
                <a:solidFill>
                  <a:srgbClr val="B9C8D6"/>
                </a:solidFill>
                <a:latin typeface="Plus Jakarta Sans"/>
              </a:rPr>
              <a:t>09 / 27</a:t>
            </a:r>
          </a:p>
        </p:txBody>
      </p:sp>
      <p:sp>
        <p:nvSpPr>
          <p:cNvPr id="6" name="TextBox 5"/>
          <p:cNvSpPr txBox="1"/>
          <p:nvPr/>
        </p:nvSpPr>
        <p:spPr>
          <a:xfrm>
            <a:off x="822960" y="1417320"/>
            <a:ext cx="5577840" cy="274320"/>
          </a:xfrm>
          <a:prstGeom prst="rect">
            <a:avLst/>
          </a:prstGeom>
          <a:noFill/>
        </p:spPr>
        <p:txBody>
          <a:bodyPr wrap="square" anchor="t" lIns="0" rIns="0" tIns="0" bIns="0">
            <a:spAutoFit/>
          </a:bodyPr>
          <a:lstStyle/>
          <a:p>
            <a:pPr algn="l"/>
            <a:r>
              <a:rPr sz="1100" b="1" i="0" spc="140">
                <a:solidFill>
                  <a:srgbClr val="C9A227"/>
                </a:solidFill>
                <a:latin typeface="Plus Jakarta Sans"/>
              </a:rPr>
              <a:t>PLATFORM 02</a:t>
            </a:r>
          </a:p>
        </p:txBody>
      </p:sp>
      <p:sp>
        <p:nvSpPr>
          <p:cNvPr id="7" name="TextBox 6"/>
          <p:cNvSpPr txBox="1"/>
          <p:nvPr/>
        </p:nvSpPr>
        <p:spPr>
          <a:xfrm>
            <a:off x="822960" y="1783080"/>
            <a:ext cx="5577840" cy="1737360"/>
          </a:xfrm>
          <a:prstGeom prst="rect">
            <a:avLst/>
          </a:prstGeom>
          <a:noFill/>
        </p:spPr>
        <p:txBody>
          <a:bodyPr wrap="square" anchor="t" lIns="0" rIns="0" tIns="0" bIns="0">
            <a:spAutoFit/>
          </a:bodyPr>
          <a:lstStyle/>
          <a:p>
            <a:pPr algn="l">
              <a:lnSpc>
                <a:spcPct val="105000"/>
              </a:lnSpc>
            </a:pPr>
            <a:r>
              <a:rPr sz="3600" b="1" i="0">
                <a:solidFill>
                  <a:srgbClr val="F9F7F2"/>
                </a:solidFill>
                <a:latin typeface="Plus Jakarta Sans"/>
              </a:rPr>
              <a:t>N219 amphibious medical platform.</a:t>
            </a:r>
          </a:p>
        </p:txBody>
      </p:sp>
      <p:sp>
        <p:nvSpPr>
          <p:cNvPr id="8" name="TextBox 7"/>
          <p:cNvSpPr txBox="1"/>
          <p:nvPr/>
        </p:nvSpPr>
        <p:spPr>
          <a:xfrm>
            <a:off x="822960" y="3794760"/>
            <a:ext cx="5577840" cy="1005840"/>
          </a:xfrm>
          <a:prstGeom prst="rect">
            <a:avLst/>
          </a:prstGeom>
          <a:noFill/>
        </p:spPr>
        <p:txBody>
          <a:bodyPr wrap="square" anchor="t" lIns="0" rIns="0" tIns="0" bIns="0">
            <a:spAutoFit/>
          </a:bodyPr>
          <a:lstStyle/>
          <a:p>
            <a:pPr algn="l">
              <a:lnSpc>
                <a:spcPct val="120000"/>
              </a:lnSpc>
            </a:pPr>
            <a:r>
              <a:rPr sz="1700" b="0" i="1">
                <a:solidFill>
                  <a:srgbClr val="B9C8D6"/>
                </a:solidFill>
                <a:latin typeface="Georgia"/>
              </a:rPr>
              <a:t>A proposed flying-doctor and medevac configuration built around a developing domestic platform.</a:t>
            </a:r>
          </a:p>
        </p:txBody>
      </p:sp>
      <p:sp>
        <p:nvSpPr>
          <p:cNvPr id="9" name="Rectangle 8"/>
          <p:cNvSpPr/>
          <p:nvPr/>
        </p:nvSpPr>
        <p:spPr>
          <a:xfrm>
            <a:off x="6633972" y="1559052"/>
            <a:ext cx="4928616" cy="2809800"/>
          </a:xfrm>
          <a:prstGeom prst="rect">
            <a:avLst/>
          </a:prstGeom>
          <a:noFill/>
          <a:ln w="12700">
            <a:solidFill>
              <a:srgbClr val="C9A22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perisai-amphibious-flying-hospital.png"/>
          <p:cNvPicPr>
            <a:picLocks noChangeAspect="1"/>
          </p:cNvPicPr>
          <p:nvPr/>
        </p:nvPicPr>
        <p:blipFill>
          <a:blip r:embed="rId2"/>
          <a:stretch>
            <a:fillRect/>
          </a:stretch>
        </p:blipFill>
        <p:spPr>
          <a:xfrm>
            <a:off x="6675120" y="1600200"/>
            <a:ext cx="4846320" cy="2727504"/>
          </a:xfrm>
          <a:prstGeom prst="rect">
            <a:avLst/>
          </a:prstGeom>
        </p:spPr>
      </p:pic>
      <p:sp>
        <p:nvSpPr>
          <p:cNvPr id="11" name="Rectangle 10"/>
          <p:cNvSpPr/>
          <p:nvPr/>
        </p:nvSpPr>
        <p:spPr>
          <a:xfrm>
            <a:off x="822960" y="6295644"/>
            <a:ext cx="82296" cy="82296"/>
          </a:xfrm>
          <a:prstGeom prst="rect">
            <a:avLst/>
          </a:prstGeom>
          <a:solidFill>
            <a:srgbClr val="C9A22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78408" y="6263640"/>
            <a:ext cx="9601200" cy="228600"/>
          </a:xfrm>
          <a:prstGeom prst="rect">
            <a:avLst/>
          </a:prstGeom>
          <a:noFill/>
        </p:spPr>
        <p:txBody>
          <a:bodyPr wrap="square" anchor="t" lIns="0" rIns="0" tIns="0" bIns="0">
            <a:spAutoFit/>
          </a:bodyPr>
          <a:lstStyle/>
          <a:p>
            <a:pPr algn="l"/>
            <a:r>
              <a:rPr sz="900" b="1" i="0" spc="80">
                <a:solidFill>
                  <a:srgbClr val="B9C8D6"/>
                </a:solidFill>
                <a:latin typeface="Plus Jakarta Sans"/>
              </a:rPr>
              <a:t>PERISAI MEDICAL CONFIGURATION IS NOT AN EXISTING PTDI PROGRAM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